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939" r:id="rId1"/>
  </p:sldMasterIdLst>
  <p:notesMasterIdLst>
    <p:notesMasterId r:id="rId25"/>
  </p:notesMasterIdLst>
  <p:handoutMasterIdLst>
    <p:handoutMasterId r:id="rId26"/>
  </p:handoutMasterIdLst>
  <p:sldIdLst>
    <p:sldId id="397" r:id="rId2"/>
    <p:sldId id="270" r:id="rId3"/>
    <p:sldId id="444" r:id="rId4"/>
    <p:sldId id="449" r:id="rId5"/>
    <p:sldId id="401" r:id="rId6"/>
    <p:sldId id="473" r:id="rId7"/>
    <p:sldId id="275" r:id="rId8"/>
    <p:sldId id="446" r:id="rId9"/>
    <p:sldId id="464" r:id="rId10"/>
    <p:sldId id="453" r:id="rId11"/>
    <p:sldId id="474" r:id="rId12"/>
    <p:sldId id="475" r:id="rId13"/>
    <p:sldId id="476" r:id="rId14"/>
    <p:sldId id="477" r:id="rId15"/>
    <p:sldId id="478" r:id="rId16"/>
    <p:sldId id="470" r:id="rId17"/>
    <p:sldId id="471" r:id="rId18"/>
    <p:sldId id="454" r:id="rId19"/>
    <p:sldId id="465" r:id="rId20"/>
    <p:sldId id="469" r:id="rId21"/>
    <p:sldId id="468" r:id="rId22"/>
    <p:sldId id="472" r:id="rId23"/>
    <p:sldId id="467" r:id="rId24"/>
  </p:sldIdLst>
  <p:sldSz cx="9144000" cy="6858000" type="screen4x3"/>
  <p:notesSz cx="7010400" cy="9296400"/>
  <p:defaultTextStyle>
    <a:defPPr>
      <a:defRPr lang="es-ES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FF592"/>
    <a:srgbClr val="B9D60C"/>
    <a:srgbClr val="EDFB97"/>
    <a:srgbClr val="C8AFE3"/>
    <a:srgbClr val="0DA354"/>
    <a:srgbClr val="06AA8B"/>
    <a:srgbClr val="9AF8E2"/>
    <a:srgbClr val="A964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119" autoAdjust="0"/>
    <p:restoredTop sz="94709" autoAdjust="0"/>
  </p:normalViewPr>
  <p:slideViewPr>
    <p:cSldViewPr>
      <p:cViewPr varScale="1">
        <p:scale>
          <a:sx n="67" d="100"/>
          <a:sy n="67" d="100"/>
        </p:scale>
        <p:origin x="288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2" d="100"/>
        <a:sy n="62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3">
  <dgm:title val=""/>
  <dgm:desc val=""/>
  <dgm:catLst>
    <dgm:cat type="accent5" pri="11300"/>
  </dgm:catLst>
  <dgm:styleLbl name="node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shade val="80000"/>
      </a:schemeClr>
      <a:schemeClr val="accent5">
        <a:tint val="7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/>
    <dgm:txEffectClrLst/>
  </dgm:styleLbl>
  <dgm:styleLbl name="ln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9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8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BABDD17-B04D-4932-AE07-D4CE112E7834}" type="doc">
      <dgm:prSet loTypeId="urn:microsoft.com/office/officeart/2005/8/layout/vProcess5" loCatId="process" qsTypeId="urn:microsoft.com/office/officeart/2005/8/quickstyle/3d2#2" qsCatId="3D" csTypeId="urn:microsoft.com/office/officeart/2005/8/colors/accent5_3" csCatId="accent5" phldr="1"/>
      <dgm:spPr/>
      <dgm:t>
        <a:bodyPr/>
        <a:lstStyle/>
        <a:p>
          <a:pPr rtl="1"/>
          <a:endParaRPr lang="fa-IR"/>
        </a:p>
      </dgm:t>
    </dgm:pt>
    <dgm:pt modelId="{91C304E3-BEE0-4E8C-8CD4-4CB1EB91403C}" type="pres">
      <dgm:prSet presAssocID="{4BABDD17-B04D-4932-AE07-D4CE112E7834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A481BE0-69C4-4E04-985A-5509844F9B73}" type="pres">
      <dgm:prSet presAssocID="{4BABDD17-B04D-4932-AE07-D4CE112E7834}" presName="dummyMaxCanvas" presStyleCnt="0">
        <dgm:presLayoutVars/>
      </dgm:prSet>
      <dgm:spPr/>
    </dgm:pt>
  </dgm:ptLst>
  <dgm:cxnLst>
    <dgm:cxn modelId="{E20C04DE-CD25-42D1-8677-D9FEBF9E575E}" type="presOf" srcId="{4BABDD17-B04D-4932-AE07-D4CE112E7834}" destId="{91C304E3-BEE0-4E8C-8CD4-4CB1EB91403C}" srcOrd="0" destOrd="0" presId="urn:microsoft.com/office/officeart/2005/8/layout/vProcess5"/>
    <dgm:cxn modelId="{6C908C8F-59B2-41AD-BEBC-7EBF486AFBAA}" type="presParOf" srcId="{91C304E3-BEE0-4E8C-8CD4-4CB1EB91403C}" destId="{DA481BE0-69C4-4E04-985A-5509844F9B73}" srcOrd="0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#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973513" y="0"/>
            <a:ext cx="3036887" cy="463550"/>
          </a:xfrm>
          <a:prstGeom prst="rect">
            <a:avLst/>
          </a:prstGeom>
        </p:spPr>
        <p:txBody>
          <a:bodyPr vert="horz" wrap="square" lIns="85990" tIns="42995" rIns="85990" bIns="42995" numCol="1" anchor="t" anchorCtr="0" compatLnSpc="1">
            <a:prstTxWarp prst="textNoShape">
              <a:avLst/>
            </a:prstTxWarp>
          </a:bodyPr>
          <a:lstStyle>
            <a:lvl1pPr>
              <a:defRPr sz="1100" smtClean="0"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1588" y="0"/>
            <a:ext cx="3036887" cy="463550"/>
          </a:xfrm>
          <a:prstGeom prst="rect">
            <a:avLst/>
          </a:prstGeom>
        </p:spPr>
        <p:txBody>
          <a:bodyPr vert="horz" wrap="square" lIns="85990" tIns="42995" rIns="85990" bIns="42995" numCol="1" anchor="t" anchorCtr="0" compatLnSpc="1">
            <a:prstTxWarp prst="textNoShape">
              <a:avLst/>
            </a:prstTxWarp>
          </a:bodyPr>
          <a:lstStyle>
            <a:lvl1pPr algn="l">
              <a:defRPr sz="1100" smtClean="0"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fld id="{A31DA56B-BA92-4A57-81CD-9CE1B81D3861}" type="datetimeFigureOut">
              <a:rPr lang="fa-IR"/>
              <a:pPr>
                <a:defRPr/>
              </a:pPr>
              <a:t>25/02/1445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973513" y="8831263"/>
            <a:ext cx="3036887" cy="463550"/>
          </a:xfrm>
          <a:prstGeom prst="rect">
            <a:avLst/>
          </a:prstGeom>
        </p:spPr>
        <p:txBody>
          <a:bodyPr vert="horz" wrap="square" lIns="85990" tIns="42995" rIns="85990" bIns="42995" numCol="1" anchor="b" anchorCtr="0" compatLnSpc="1">
            <a:prstTxWarp prst="textNoShape">
              <a:avLst/>
            </a:prstTxWarp>
          </a:bodyPr>
          <a:lstStyle>
            <a:lvl1pPr>
              <a:defRPr sz="1100" smtClean="0"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1588" y="8831263"/>
            <a:ext cx="3036887" cy="463550"/>
          </a:xfrm>
          <a:prstGeom prst="rect">
            <a:avLst/>
          </a:prstGeom>
        </p:spPr>
        <p:txBody>
          <a:bodyPr vert="horz" wrap="square" lIns="85990" tIns="42995" rIns="85990" bIns="42995" numCol="1" anchor="b" anchorCtr="0" compatLnSpc="1">
            <a:prstTxWarp prst="textNoShape">
              <a:avLst/>
            </a:prstTxWarp>
          </a:bodyPr>
          <a:lstStyle>
            <a:lvl1pPr algn="l">
              <a:defRPr sz="1100" smtClean="0"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fld id="{66C5E955-9668-4328-8205-40AE623D620A}" type="slidenum">
              <a:rPr lang="ar-SA"/>
              <a:pPr>
                <a:defRPr/>
              </a:pPr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973513" y="0"/>
            <a:ext cx="3036887" cy="463550"/>
          </a:xfrm>
          <a:prstGeom prst="rect">
            <a:avLst/>
          </a:prstGeom>
        </p:spPr>
        <p:txBody>
          <a:bodyPr vert="horz" wrap="square" lIns="93170" tIns="46586" rIns="93170" bIns="46586" numCol="1" anchor="t" anchorCtr="0" compatLnSpc="1">
            <a:prstTxWarp prst="textNoShape">
              <a:avLst/>
            </a:prstTxWarp>
          </a:bodyPr>
          <a:lstStyle>
            <a:lvl1pPr rtl="0">
              <a:defRPr sz="1200" smtClean="0"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3036887" cy="463550"/>
          </a:xfrm>
          <a:prstGeom prst="rect">
            <a:avLst/>
          </a:prstGeom>
        </p:spPr>
        <p:txBody>
          <a:bodyPr vert="horz" wrap="square" lIns="93170" tIns="46586" rIns="93170" bIns="46586" numCol="1" anchor="t" anchorCtr="0" compatLnSpc="1">
            <a:prstTxWarp prst="textNoShape">
              <a:avLst/>
            </a:prstTxWarp>
          </a:bodyPr>
          <a:lstStyle>
            <a:lvl1pPr algn="l" rtl="0">
              <a:defRPr sz="1200" smtClean="0"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fld id="{2A7F14A8-B100-47F5-B170-ED2C1D9589FC}" type="datetimeFigureOut">
              <a:rPr lang="fa-IR"/>
              <a:pPr>
                <a:defRPr/>
              </a:pPr>
              <a:t>25/02/1445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2688" y="698500"/>
            <a:ext cx="4645025" cy="34845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0" tIns="46586" rIns="93170" bIns="46586" rtlCol="1" anchor="ctr"/>
          <a:lstStyle/>
          <a:p>
            <a:pPr lvl="0"/>
            <a:endParaRPr lang="fa-IR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4838"/>
            <a:ext cx="5608638" cy="4183062"/>
          </a:xfrm>
          <a:prstGeom prst="rect">
            <a:avLst/>
          </a:prstGeom>
        </p:spPr>
        <p:txBody>
          <a:bodyPr vert="horz" wrap="square" lIns="93170" tIns="46586" rIns="93170" bIns="4658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973513" y="8831263"/>
            <a:ext cx="3036887" cy="463550"/>
          </a:xfrm>
          <a:prstGeom prst="rect">
            <a:avLst/>
          </a:prstGeom>
        </p:spPr>
        <p:txBody>
          <a:bodyPr vert="horz" wrap="square" lIns="93170" tIns="46586" rIns="93170" bIns="46586" numCol="1" anchor="b" anchorCtr="0" compatLnSpc="1">
            <a:prstTxWarp prst="textNoShape">
              <a:avLst/>
            </a:prstTxWarp>
          </a:bodyPr>
          <a:lstStyle>
            <a:lvl1pPr rtl="0">
              <a:defRPr sz="1200" smtClean="0"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831263"/>
            <a:ext cx="3036887" cy="463550"/>
          </a:xfrm>
          <a:prstGeom prst="rect">
            <a:avLst/>
          </a:prstGeom>
        </p:spPr>
        <p:txBody>
          <a:bodyPr vert="horz" wrap="square" lIns="93170" tIns="46586" rIns="93170" bIns="46586" numCol="1" anchor="b" anchorCtr="0" compatLnSpc="1">
            <a:prstTxWarp prst="textNoShape">
              <a:avLst/>
            </a:prstTxWarp>
          </a:bodyPr>
          <a:lstStyle>
            <a:lvl1pPr algn="l" rtl="0">
              <a:defRPr sz="1200" smtClean="0"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fld id="{5FB4407D-F5F4-4346-A5D0-FB0BAC8FE4A2}" type="slidenum">
              <a:rPr lang="ar-SA"/>
              <a:pPr>
                <a:defRPr/>
              </a:pPr>
              <a:t>‹#›</a:t>
            </a:fld>
            <a:endParaRPr lang="fa-I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defTabSz="912813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5613" algn="r" defTabSz="912813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2813" algn="r" defTabSz="912813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013" algn="r" defTabSz="912813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213" algn="r" defTabSz="912813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en-US" sz="1400" b="1"/>
              <a:t>Animated recolored picture fades in over black and white copy</a:t>
            </a:r>
          </a:p>
          <a:p>
            <a:r>
              <a:rPr lang="en-US" sz="1400"/>
              <a:t>(Advanced)</a:t>
            </a:r>
          </a:p>
          <a:p>
            <a:endParaRPr lang="en-US"/>
          </a:p>
          <a:p>
            <a:endParaRPr lang="en-US"/>
          </a:p>
          <a:p>
            <a:r>
              <a:rPr lang="en-US"/>
              <a:t>To reproduce the picture effects on this slide, do the following:</a:t>
            </a:r>
          </a:p>
          <a:p>
            <a:pPr algn="l" rtl="0" eaLnBrk="1" hangingPunct="1">
              <a:spcBef>
                <a:spcPct val="0"/>
              </a:spcBef>
              <a:buFont typeface="Calibri" pitchFamily="34" charset="0"/>
              <a:buAutoNum type="arabicPeriod"/>
            </a:pPr>
            <a:r>
              <a:rPr lang="en-US"/>
              <a:t>On the </a:t>
            </a:r>
            <a:r>
              <a:rPr lang="en-US" b="1"/>
              <a:t>Home</a:t>
            </a:r>
            <a:r>
              <a:rPr lang="en-US"/>
              <a:t> tab, in the </a:t>
            </a:r>
            <a:r>
              <a:rPr lang="en-US" b="1"/>
              <a:t>Slides</a:t>
            </a:r>
            <a:r>
              <a:rPr lang="en-US"/>
              <a:t> group, click </a:t>
            </a:r>
            <a:r>
              <a:rPr lang="en-US" b="1"/>
              <a:t>Layout</a:t>
            </a:r>
            <a:r>
              <a:rPr lang="en-US"/>
              <a:t> and then click </a:t>
            </a:r>
            <a:r>
              <a:rPr lang="en-US" b="1"/>
              <a:t>Blank</a:t>
            </a:r>
            <a:r>
              <a:rPr lang="en-US"/>
              <a:t>. </a:t>
            </a:r>
          </a:p>
          <a:p>
            <a:pPr algn="l" rtl="0" eaLnBrk="1" hangingPunct="1">
              <a:spcBef>
                <a:spcPct val="0"/>
              </a:spcBef>
              <a:buFont typeface="Calibri" pitchFamily="34" charset="0"/>
              <a:buAutoNum type="arabicPeriod"/>
            </a:pPr>
            <a:r>
              <a:rPr lang="en-US"/>
              <a:t>On the </a:t>
            </a:r>
            <a:r>
              <a:rPr lang="en-US" b="1"/>
              <a:t>Insert</a:t>
            </a:r>
            <a:r>
              <a:rPr lang="en-US"/>
              <a:t> tab, in the </a:t>
            </a:r>
            <a:r>
              <a:rPr lang="en-US" b="1"/>
              <a:t>Images </a:t>
            </a:r>
            <a:r>
              <a:rPr lang="en-US"/>
              <a:t>group, click </a:t>
            </a:r>
            <a:r>
              <a:rPr lang="en-US" b="1"/>
              <a:t>Picture</a:t>
            </a:r>
            <a:r>
              <a:rPr lang="en-US"/>
              <a:t>. In the </a:t>
            </a:r>
            <a:r>
              <a:rPr lang="en-US" b="1"/>
              <a:t>Insert Picture </a:t>
            </a:r>
            <a:r>
              <a:rPr lang="en-US"/>
              <a:t>dialog box, select a picture, and then click </a:t>
            </a:r>
            <a:r>
              <a:rPr lang="en-US" b="1"/>
              <a:t>Insert</a:t>
            </a:r>
            <a:r>
              <a:rPr lang="en-US"/>
              <a:t>. </a:t>
            </a:r>
          </a:p>
          <a:p>
            <a:pPr algn="l" rtl="0" eaLnBrk="1" hangingPunct="1">
              <a:spcBef>
                <a:spcPct val="0"/>
              </a:spcBef>
              <a:buFont typeface="Calibri" pitchFamily="34" charset="0"/>
              <a:buAutoNum type="arabicPeriod"/>
            </a:pPr>
            <a:r>
              <a:rPr lang="en-US"/>
              <a:t>Under </a:t>
            </a:r>
            <a:r>
              <a:rPr lang="en-US" b="1"/>
              <a:t>Picture</a:t>
            </a:r>
            <a:r>
              <a:rPr lang="en-US"/>
              <a:t> </a:t>
            </a:r>
            <a:r>
              <a:rPr lang="en-US" b="1"/>
              <a:t>Tools</a:t>
            </a:r>
            <a:r>
              <a:rPr lang="en-US"/>
              <a:t>, on the </a:t>
            </a:r>
            <a:r>
              <a:rPr lang="en-US" b="1"/>
              <a:t>Format</a:t>
            </a:r>
            <a:r>
              <a:rPr lang="en-US"/>
              <a:t> tab, in the </a:t>
            </a:r>
            <a:r>
              <a:rPr lang="en-US" b="1"/>
              <a:t>Size</a:t>
            </a:r>
            <a:r>
              <a:rPr lang="en-US"/>
              <a:t> group, click the </a:t>
            </a:r>
            <a:r>
              <a:rPr lang="en-US" b="1"/>
              <a:t>Size and Position</a:t>
            </a:r>
            <a:r>
              <a:rPr lang="en-US"/>
              <a:t> dialog box launcher. In the </a:t>
            </a:r>
            <a:r>
              <a:rPr lang="en-US" b="1"/>
              <a:t>Format Picture </a:t>
            </a:r>
            <a:r>
              <a:rPr lang="en-US"/>
              <a:t>dialog box, resize or crop the image so that the height is set to </a:t>
            </a:r>
            <a:r>
              <a:rPr lang="en-US" b="1"/>
              <a:t>3.58”</a:t>
            </a:r>
            <a:r>
              <a:rPr lang="en-US"/>
              <a:t> and the width</a:t>
            </a:r>
            <a:r>
              <a:rPr lang="en-US" b="1"/>
              <a:t> </a:t>
            </a:r>
            <a:r>
              <a:rPr lang="en-US"/>
              <a:t>is set to </a:t>
            </a:r>
            <a:r>
              <a:rPr lang="en-US" b="1"/>
              <a:t>8”</a:t>
            </a:r>
            <a:r>
              <a:rPr lang="en-US"/>
              <a:t>. To crop the picture, click </a:t>
            </a:r>
            <a:r>
              <a:rPr lang="en-US" b="1"/>
              <a:t>Crop</a:t>
            </a:r>
            <a:r>
              <a:rPr lang="en-US"/>
              <a:t> in the left pane, and in the right pane, under </a:t>
            </a:r>
            <a:r>
              <a:rPr lang="en-US" b="1"/>
              <a:t>Crop position</a:t>
            </a:r>
            <a:r>
              <a:rPr lang="en-US"/>
              <a:t>, enter values into the </a:t>
            </a:r>
            <a:r>
              <a:rPr lang="en-US" b="1"/>
              <a:t>Height</a:t>
            </a:r>
            <a:r>
              <a:rPr lang="en-US"/>
              <a:t>, </a:t>
            </a:r>
            <a:r>
              <a:rPr lang="en-US" b="1"/>
              <a:t>Width</a:t>
            </a:r>
            <a:r>
              <a:rPr lang="en-US"/>
              <a:t>, </a:t>
            </a:r>
            <a:r>
              <a:rPr lang="en-US" b="1"/>
              <a:t>Left</a:t>
            </a:r>
            <a:r>
              <a:rPr lang="en-US"/>
              <a:t>, and </a:t>
            </a:r>
            <a:r>
              <a:rPr lang="en-US" b="1"/>
              <a:t>Top</a:t>
            </a:r>
            <a:r>
              <a:rPr lang="en-US"/>
              <a:t> boxes. To resize the picture, click </a:t>
            </a:r>
            <a:r>
              <a:rPr lang="en-US" b="1"/>
              <a:t>Size</a:t>
            </a:r>
            <a:r>
              <a:rPr lang="en-US"/>
              <a:t> in the left pane, and in the right pane, under </a:t>
            </a:r>
            <a:r>
              <a:rPr lang="en-US" b="1"/>
              <a:t>Size and rotate</a:t>
            </a:r>
            <a:r>
              <a:rPr lang="en-US"/>
              <a:t>, enter values into the </a:t>
            </a:r>
            <a:r>
              <a:rPr lang="en-US" b="1"/>
              <a:t>Height</a:t>
            </a:r>
            <a:r>
              <a:rPr lang="en-US"/>
              <a:t> and </a:t>
            </a:r>
            <a:r>
              <a:rPr lang="en-US" b="1"/>
              <a:t>Width</a:t>
            </a:r>
            <a:r>
              <a:rPr lang="en-US"/>
              <a:t> boxes.</a:t>
            </a:r>
          </a:p>
          <a:p>
            <a:pPr algn="l" rtl="0" eaLnBrk="1" hangingPunct="1">
              <a:spcBef>
                <a:spcPct val="0"/>
              </a:spcBef>
              <a:buFont typeface="Calibri" pitchFamily="34" charset="0"/>
              <a:buAutoNum type="arabicPeriod"/>
            </a:pPr>
            <a:r>
              <a:rPr lang="en-US"/>
              <a:t>Under </a:t>
            </a:r>
            <a:r>
              <a:rPr lang="en-US" b="1"/>
              <a:t>Picture Tools</a:t>
            </a:r>
            <a:r>
              <a:rPr lang="en-US"/>
              <a:t>, on the </a:t>
            </a:r>
            <a:r>
              <a:rPr lang="en-US" b="1"/>
              <a:t>Format</a:t>
            </a:r>
            <a:r>
              <a:rPr lang="en-US"/>
              <a:t> tab, in the </a:t>
            </a:r>
            <a:r>
              <a:rPr lang="en-US" b="1"/>
              <a:t>Adjust</a:t>
            </a:r>
            <a:r>
              <a:rPr lang="en-US"/>
              <a:t> group, click </a:t>
            </a:r>
            <a:r>
              <a:rPr lang="en-US" b="1"/>
              <a:t>Color</a:t>
            </a:r>
            <a:r>
              <a:rPr lang="en-US"/>
              <a:t>, and then under </a:t>
            </a:r>
            <a:r>
              <a:rPr lang="en-US" b="1"/>
              <a:t>Recolor </a:t>
            </a:r>
            <a:r>
              <a:rPr lang="en-US"/>
              <a:t>click </a:t>
            </a:r>
            <a:r>
              <a:rPr lang="en-US" b="1"/>
              <a:t>Dark Blue, Text color 2 Dark</a:t>
            </a:r>
            <a:r>
              <a:rPr lang="en-US"/>
              <a:t> (second row, first option from the left). </a:t>
            </a:r>
          </a:p>
          <a:p>
            <a:pPr algn="l" rtl="0" eaLnBrk="1" hangingPunct="1">
              <a:spcBef>
                <a:spcPct val="0"/>
              </a:spcBef>
              <a:buFont typeface="Calibri" pitchFamily="34" charset="0"/>
              <a:buAutoNum type="arabicPeriod"/>
            </a:pPr>
            <a:r>
              <a:rPr lang="en-US"/>
              <a:t>Under </a:t>
            </a:r>
            <a:r>
              <a:rPr lang="en-US" b="1"/>
              <a:t>Picture Tools</a:t>
            </a:r>
            <a:r>
              <a:rPr lang="en-US"/>
              <a:t>, on the </a:t>
            </a:r>
            <a:r>
              <a:rPr lang="en-US" b="1"/>
              <a:t>Format</a:t>
            </a:r>
            <a:r>
              <a:rPr lang="en-US"/>
              <a:t> tab, in the </a:t>
            </a:r>
            <a:r>
              <a:rPr lang="en-US" b="1"/>
              <a:t>Picture Styles </a:t>
            </a:r>
            <a:r>
              <a:rPr lang="en-US"/>
              <a:t>group, click </a:t>
            </a:r>
            <a:r>
              <a:rPr lang="en-US" b="1"/>
              <a:t>Picture Effects</a:t>
            </a:r>
            <a:r>
              <a:rPr lang="en-US"/>
              <a:t>, point to </a:t>
            </a:r>
            <a:r>
              <a:rPr lang="en-US" b="1"/>
              <a:t>Shadow</a:t>
            </a:r>
            <a:r>
              <a:rPr lang="en-US"/>
              <a:t>, and then under </a:t>
            </a:r>
            <a:r>
              <a:rPr lang="en-US" b="1"/>
              <a:t>Inner</a:t>
            </a:r>
            <a:r>
              <a:rPr lang="en-US"/>
              <a:t> click </a:t>
            </a:r>
            <a:r>
              <a:rPr lang="en-US" b="1"/>
              <a:t>Inside Diagonal Top Left </a:t>
            </a:r>
            <a:r>
              <a:rPr lang="en-US"/>
              <a:t>(first row, first option from the left).</a:t>
            </a:r>
          </a:p>
          <a:p>
            <a:pPr algn="l" rtl="0" eaLnBrk="1" hangingPunct="1">
              <a:spcBef>
                <a:spcPct val="0"/>
              </a:spcBef>
              <a:buFont typeface="Calibri" pitchFamily="34" charset="0"/>
              <a:buAutoNum type="arabicPeriod"/>
            </a:pPr>
            <a:r>
              <a:rPr lang="en-US"/>
              <a:t>Drag the picture so that it is positioned above the middle of the slide. </a:t>
            </a:r>
          </a:p>
          <a:p>
            <a:pPr algn="l" rtl="0" eaLnBrk="1" hangingPunct="1">
              <a:spcBef>
                <a:spcPct val="0"/>
              </a:spcBef>
              <a:buFont typeface="Calibri" pitchFamily="34" charset="0"/>
              <a:buAutoNum type="arabicPeriod"/>
            </a:pPr>
            <a:r>
              <a:rPr lang="en-US"/>
              <a:t>On the </a:t>
            </a:r>
            <a:r>
              <a:rPr lang="en-US" b="1"/>
              <a:t>Home</a:t>
            </a:r>
            <a:r>
              <a:rPr lang="en-US"/>
              <a:t> tab, in the </a:t>
            </a:r>
            <a:r>
              <a:rPr lang="en-US" b="1"/>
              <a:t>Clipboard</a:t>
            </a:r>
            <a:r>
              <a:rPr lang="en-US"/>
              <a:t> group, click the arrow next to </a:t>
            </a:r>
            <a:r>
              <a:rPr lang="en-US" b="1"/>
              <a:t>Copy</a:t>
            </a:r>
            <a:r>
              <a:rPr lang="en-US"/>
              <a:t>, and then click </a:t>
            </a:r>
            <a:r>
              <a:rPr lang="en-US" b="1"/>
              <a:t>Duplicate</a:t>
            </a:r>
            <a:r>
              <a:rPr lang="en-US"/>
              <a:t>.</a:t>
            </a:r>
          </a:p>
          <a:p>
            <a:pPr algn="l" rtl="0" eaLnBrk="1" hangingPunct="1">
              <a:spcBef>
                <a:spcPct val="0"/>
              </a:spcBef>
              <a:buFont typeface="Calibri" pitchFamily="34" charset="0"/>
              <a:buAutoNum type="arabicPeriod"/>
            </a:pPr>
            <a:r>
              <a:rPr lang="en-US"/>
              <a:t>Press and hold CTRL and select both pictures on the slide. On the </a:t>
            </a:r>
            <a:r>
              <a:rPr lang="en-US" b="1"/>
              <a:t>Home</a:t>
            </a:r>
            <a:r>
              <a:rPr lang="en-US"/>
              <a:t> tab, in the </a:t>
            </a:r>
            <a:r>
              <a:rPr lang="en-US" b="1"/>
              <a:t>Drawing</a:t>
            </a:r>
            <a:r>
              <a:rPr lang="en-US"/>
              <a:t> group, click </a:t>
            </a:r>
            <a:r>
              <a:rPr lang="en-US" b="1"/>
              <a:t>Arrange</a:t>
            </a:r>
            <a:r>
              <a:rPr lang="en-US"/>
              <a:t>, point to </a:t>
            </a:r>
            <a:r>
              <a:rPr lang="en-US" b="1"/>
              <a:t>Align</a:t>
            </a:r>
            <a:r>
              <a:rPr lang="en-US"/>
              <a:t>, and then do the following:</a:t>
            </a:r>
          </a:p>
          <a:p>
            <a:pPr marL="698500" lvl="1" indent="-231775" algn="l" rtl="0" eaLnBrk="1" hangingPunct="1">
              <a:spcBef>
                <a:spcPct val="0"/>
              </a:spcBef>
              <a:buFont typeface="Calibri" pitchFamily="34" charset="0"/>
              <a:buAutoNum type="arabicPeriod"/>
            </a:pPr>
            <a:r>
              <a:rPr lang="en-US"/>
              <a:t>Click </a:t>
            </a:r>
            <a:r>
              <a:rPr lang="en-US" b="1"/>
              <a:t>Align to Slide</a:t>
            </a:r>
            <a:r>
              <a:rPr lang="en-US"/>
              <a:t>.</a:t>
            </a:r>
          </a:p>
          <a:p>
            <a:pPr marL="698500" lvl="1" indent="-231775" algn="l" rtl="0" eaLnBrk="1" hangingPunct="1">
              <a:spcBef>
                <a:spcPct val="0"/>
              </a:spcBef>
              <a:buFont typeface="Calibri" pitchFamily="34" charset="0"/>
              <a:buAutoNum type="arabicPeriod"/>
            </a:pPr>
            <a:r>
              <a:rPr lang="en-US"/>
              <a:t>Click</a:t>
            </a:r>
            <a:r>
              <a:rPr lang="en-US" b="1"/>
              <a:t> Align Center</a:t>
            </a:r>
            <a:r>
              <a:rPr lang="en-US"/>
              <a:t>. </a:t>
            </a:r>
          </a:p>
          <a:p>
            <a:pPr marL="698500" lvl="1" indent="-231775" algn="l" rtl="0" eaLnBrk="1" hangingPunct="1">
              <a:spcBef>
                <a:spcPct val="0"/>
              </a:spcBef>
              <a:buFont typeface="Calibri" pitchFamily="34" charset="0"/>
              <a:buAutoNum type="arabicPeriod"/>
            </a:pPr>
            <a:r>
              <a:rPr lang="en-US"/>
              <a:t>Click</a:t>
            </a:r>
            <a:r>
              <a:rPr lang="en-US" b="1"/>
              <a:t> Align Selected Objects</a:t>
            </a:r>
            <a:r>
              <a:rPr lang="en-US"/>
              <a:t>. </a:t>
            </a:r>
          </a:p>
          <a:p>
            <a:pPr marL="698500" lvl="1" indent="-231775" algn="l" rtl="0" eaLnBrk="1" hangingPunct="1">
              <a:spcBef>
                <a:spcPct val="0"/>
              </a:spcBef>
              <a:buFont typeface="Calibri" pitchFamily="34" charset="0"/>
              <a:buAutoNum type="arabicPeriod"/>
            </a:pPr>
            <a:r>
              <a:rPr lang="en-US"/>
              <a:t>Click </a:t>
            </a:r>
            <a:r>
              <a:rPr lang="en-US" b="1"/>
              <a:t>Align Middle</a:t>
            </a:r>
            <a:r>
              <a:rPr lang="en-US"/>
              <a:t>. </a:t>
            </a:r>
          </a:p>
          <a:p>
            <a:pPr algn="l" rtl="0" eaLnBrk="1" hangingPunct="1">
              <a:spcBef>
                <a:spcPct val="0"/>
              </a:spcBef>
              <a:buFont typeface="Calibri" pitchFamily="34" charset="0"/>
              <a:buAutoNum type="arabicPeriod"/>
            </a:pPr>
            <a:r>
              <a:rPr lang="en-US"/>
              <a:t>Select only the duplicate (top) picture. Under </a:t>
            </a:r>
            <a:r>
              <a:rPr lang="en-US" b="1"/>
              <a:t>Picture</a:t>
            </a:r>
            <a:r>
              <a:rPr lang="en-US"/>
              <a:t> </a:t>
            </a:r>
            <a:r>
              <a:rPr lang="en-US" b="1"/>
              <a:t>Tools</a:t>
            </a:r>
            <a:r>
              <a:rPr lang="en-US"/>
              <a:t>, on the </a:t>
            </a:r>
            <a:r>
              <a:rPr lang="en-US" b="1"/>
              <a:t>Format</a:t>
            </a:r>
            <a:r>
              <a:rPr lang="en-US"/>
              <a:t> tab, in the </a:t>
            </a:r>
            <a:r>
              <a:rPr lang="en-US" b="1"/>
              <a:t>Size</a:t>
            </a:r>
            <a:r>
              <a:rPr lang="en-US"/>
              <a:t> group, click the </a:t>
            </a:r>
            <a:r>
              <a:rPr lang="en-US" b="1"/>
              <a:t>Size and Position</a:t>
            </a:r>
            <a:r>
              <a:rPr lang="en-US"/>
              <a:t> dialog box launcher. In the </a:t>
            </a:r>
            <a:r>
              <a:rPr lang="en-US" b="1"/>
              <a:t>Format Picture </a:t>
            </a:r>
            <a:r>
              <a:rPr lang="en-US"/>
              <a:t>dialog box, resize or crop the image so that the width</a:t>
            </a:r>
            <a:r>
              <a:rPr lang="en-US" b="1"/>
              <a:t> </a:t>
            </a:r>
            <a:r>
              <a:rPr lang="en-US"/>
              <a:t>is set to </a:t>
            </a:r>
            <a:r>
              <a:rPr lang="en-US" b="1"/>
              <a:t>2.33”</a:t>
            </a:r>
            <a:r>
              <a:rPr lang="en-US"/>
              <a:t>. To crop the picture, click </a:t>
            </a:r>
            <a:r>
              <a:rPr lang="en-US" b="1"/>
              <a:t>Crop</a:t>
            </a:r>
            <a:r>
              <a:rPr lang="en-US"/>
              <a:t> in the left pane, and in the right pane, under </a:t>
            </a:r>
            <a:r>
              <a:rPr lang="en-US" b="1"/>
              <a:t>Crop position</a:t>
            </a:r>
            <a:r>
              <a:rPr lang="en-US"/>
              <a:t>, enter values into the </a:t>
            </a:r>
            <a:r>
              <a:rPr lang="en-US" b="1"/>
              <a:t>Height</a:t>
            </a:r>
            <a:r>
              <a:rPr lang="en-US"/>
              <a:t>, </a:t>
            </a:r>
            <a:r>
              <a:rPr lang="en-US" b="1"/>
              <a:t>Width</a:t>
            </a:r>
            <a:r>
              <a:rPr lang="en-US"/>
              <a:t>, </a:t>
            </a:r>
            <a:r>
              <a:rPr lang="en-US" b="1"/>
              <a:t>Left</a:t>
            </a:r>
            <a:r>
              <a:rPr lang="en-US"/>
              <a:t>, and </a:t>
            </a:r>
            <a:r>
              <a:rPr lang="en-US" b="1"/>
              <a:t>Top</a:t>
            </a:r>
            <a:r>
              <a:rPr lang="en-US"/>
              <a:t> boxes. To resize the picture, click </a:t>
            </a:r>
            <a:r>
              <a:rPr lang="en-US" b="1"/>
              <a:t>Size</a:t>
            </a:r>
            <a:r>
              <a:rPr lang="en-US"/>
              <a:t> in the left pane, and in the right pane, under </a:t>
            </a:r>
            <a:r>
              <a:rPr lang="en-US" b="1"/>
              <a:t>Size and rotate</a:t>
            </a:r>
            <a:r>
              <a:rPr lang="en-US"/>
              <a:t>, enter values into the </a:t>
            </a:r>
            <a:r>
              <a:rPr lang="en-US" b="1"/>
              <a:t>Height</a:t>
            </a:r>
            <a:r>
              <a:rPr lang="en-US"/>
              <a:t> and </a:t>
            </a:r>
            <a:r>
              <a:rPr lang="en-US" b="1"/>
              <a:t>Width</a:t>
            </a:r>
            <a:r>
              <a:rPr lang="en-US"/>
              <a:t> boxes.</a:t>
            </a:r>
          </a:p>
          <a:p>
            <a:pPr algn="l" rtl="0" eaLnBrk="1" hangingPunct="1">
              <a:spcBef>
                <a:spcPct val="0"/>
              </a:spcBef>
              <a:buFont typeface="Calibri" pitchFamily="34" charset="0"/>
              <a:buAutoNum type="arabicPeriod"/>
            </a:pPr>
            <a:r>
              <a:rPr lang="en-US"/>
              <a:t>Under </a:t>
            </a:r>
            <a:r>
              <a:rPr lang="en-US" b="1"/>
              <a:t>Picture Tools</a:t>
            </a:r>
            <a:r>
              <a:rPr lang="en-US"/>
              <a:t>, on the </a:t>
            </a:r>
            <a:r>
              <a:rPr lang="en-US" b="1"/>
              <a:t>Format</a:t>
            </a:r>
            <a:r>
              <a:rPr lang="en-US"/>
              <a:t> tab, in the </a:t>
            </a:r>
            <a:r>
              <a:rPr lang="en-US" b="1"/>
              <a:t>Adjust</a:t>
            </a:r>
            <a:r>
              <a:rPr lang="en-US"/>
              <a:t> group, click </a:t>
            </a:r>
            <a:r>
              <a:rPr lang="en-US" b="1"/>
              <a:t>Color</a:t>
            </a:r>
            <a:r>
              <a:rPr lang="en-US"/>
              <a:t>, and then under </a:t>
            </a:r>
            <a:r>
              <a:rPr lang="en-US" b="1"/>
              <a:t>Recolor</a:t>
            </a:r>
            <a:r>
              <a:rPr lang="en-US"/>
              <a:t>, click </a:t>
            </a:r>
            <a:r>
              <a:rPr lang="en-US" b="1"/>
              <a:t>No Recolor</a:t>
            </a:r>
            <a:r>
              <a:rPr lang="en-US"/>
              <a:t>. </a:t>
            </a:r>
          </a:p>
          <a:p>
            <a:pPr algn="l" rtl="0" eaLnBrk="1" hangingPunct="1">
              <a:spcBef>
                <a:spcPct val="0"/>
              </a:spcBef>
              <a:buFont typeface="Calibri" pitchFamily="34" charset="0"/>
              <a:buAutoNum type="arabicPeriod"/>
            </a:pPr>
            <a:r>
              <a:rPr lang="en-US"/>
              <a:t>On the </a:t>
            </a:r>
            <a:r>
              <a:rPr lang="en-US" b="1"/>
              <a:t>Home</a:t>
            </a:r>
            <a:r>
              <a:rPr lang="en-US"/>
              <a:t> tab, in the </a:t>
            </a:r>
            <a:r>
              <a:rPr lang="en-US" b="1"/>
              <a:t>Drawing</a:t>
            </a:r>
            <a:r>
              <a:rPr lang="en-US"/>
              <a:t> group, click </a:t>
            </a:r>
            <a:r>
              <a:rPr lang="en-US" b="1"/>
              <a:t>Shapes</a:t>
            </a:r>
            <a:r>
              <a:rPr lang="en-US"/>
              <a:t>, and then under </a:t>
            </a:r>
            <a:r>
              <a:rPr lang="en-US" b="1"/>
              <a:t>Rectangles</a:t>
            </a:r>
            <a:r>
              <a:rPr lang="en-US"/>
              <a:t> click </a:t>
            </a:r>
            <a:r>
              <a:rPr lang="en-US" b="1"/>
              <a:t>Rectangle</a:t>
            </a:r>
            <a:r>
              <a:rPr lang="en-US"/>
              <a:t> (first option from the left). On the slide, drag to draw a rectangle. </a:t>
            </a:r>
          </a:p>
          <a:p>
            <a:pPr algn="l" rtl="0" eaLnBrk="1" hangingPunct="1">
              <a:spcBef>
                <a:spcPct val="0"/>
              </a:spcBef>
              <a:buFont typeface="Calibri" pitchFamily="34" charset="0"/>
              <a:buAutoNum type="arabicPeriod"/>
            </a:pPr>
            <a:r>
              <a:rPr lang="en-US"/>
              <a:t>Select the rectangle. Under </a:t>
            </a:r>
            <a:r>
              <a:rPr lang="en-US" b="1"/>
              <a:t>Drawing Tools</a:t>
            </a:r>
            <a:r>
              <a:rPr lang="en-US"/>
              <a:t>, on the </a:t>
            </a:r>
            <a:r>
              <a:rPr lang="en-US" b="1"/>
              <a:t>Format</a:t>
            </a:r>
            <a:r>
              <a:rPr lang="en-US"/>
              <a:t> tab, in the </a:t>
            </a:r>
            <a:r>
              <a:rPr lang="en-US" b="1"/>
              <a:t>Size</a:t>
            </a:r>
            <a:r>
              <a:rPr lang="en-US"/>
              <a:t> group, do the following:</a:t>
            </a:r>
          </a:p>
          <a:p>
            <a:pPr marL="698500" lvl="1" indent="-231775" algn="l" rtl="0" eaLnBrk="1" hangingPunct="1">
              <a:spcBef>
                <a:spcPct val="0"/>
              </a:spcBef>
              <a:buFontTx/>
              <a:buChar char="•"/>
            </a:pPr>
            <a:r>
              <a:rPr lang="en-US"/>
              <a:t>In the </a:t>
            </a:r>
            <a:r>
              <a:rPr lang="en-US" b="1"/>
              <a:t>Shape Height </a:t>
            </a:r>
            <a:r>
              <a:rPr lang="en-US"/>
              <a:t>box, enter </a:t>
            </a:r>
            <a:r>
              <a:rPr lang="en-US" b="1"/>
              <a:t>7.5”</a:t>
            </a:r>
            <a:r>
              <a:rPr lang="en-US"/>
              <a:t>.</a:t>
            </a:r>
          </a:p>
          <a:p>
            <a:pPr marL="698500" lvl="1" indent="-231775" algn="l" rtl="0" eaLnBrk="1" hangingPunct="1">
              <a:spcBef>
                <a:spcPct val="0"/>
              </a:spcBef>
              <a:buFontTx/>
              <a:buChar char="•"/>
            </a:pPr>
            <a:r>
              <a:rPr lang="en-US"/>
              <a:t>In the </a:t>
            </a:r>
            <a:r>
              <a:rPr lang="en-US" b="1"/>
              <a:t>Shape Width </a:t>
            </a:r>
            <a:r>
              <a:rPr lang="en-US"/>
              <a:t>box, enter </a:t>
            </a:r>
            <a:r>
              <a:rPr lang="en-US" b="1"/>
              <a:t>2.33”</a:t>
            </a:r>
            <a:r>
              <a:rPr lang="en-US"/>
              <a:t>.</a:t>
            </a:r>
          </a:p>
          <a:p>
            <a:pPr algn="l" rtl="0" eaLnBrk="1" hangingPunct="1">
              <a:spcBef>
                <a:spcPct val="0"/>
              </a:spcBef>
              <a:buFont typeface="Calibri" pitchFamily="34" charset="0"/>
              <a:buAutoNum type="arabicPeriod"/>
            </a:pPr>
            <a:r>
              <a:rPr lang="en-US"/>
              <a:t>Select the rectangle. Under </a:t>
            </a:r>
            <a:r>
              <a:rPr lang="en-US" b="1"/>
              <a:t>Drawing Tools</a:t>
            </a:r>
            <a:r>
              <a:rPr lang="en-US"/>
              <a:t>, on the </a:t>
            </a:r>
            <a:r>
              <a:rPr lang="en-US" b="1"/>
              <a:t>Format</a:t>
            </a:r>
            <a:r>
              <a:rPr lang="en-US"/>
              <a:t> tab, in the </a:t>
            </a:r>
            <a:r>
              <a:rPr lang="en-US" b="1"/>
              <a:t>Shape Styles </a:t>
            </a:r>
            <a:r>
              <a:rPr lang="en-US"/>
              <a:t>group, click </a:t>
            </a:r>
            <a:r>
              <a:rPr lang="en-US" b="1"/>
              <a:t>Shape Outline</a:t>
            </a:r>
            <a:r>
              <a:rPr lang="en-US"/>
              <a:t>, and then click </a:t>
            </a:r>
            <a:r>
              <a:rPr lang="en-US" b="1"/>
              <a:t>No Outline</a:t>
            </a:r>
            <a:r>
              <a:rPr lang="en-US"/>
              <a:t>.</a:t>
            </a:r>
          </a:p>
          <a:p>
            <a:pPr>
              <a:buFont typeface="Calibri" pitchFamily="34" charset="0"/>
              <a:buAutoNum type="arabicPeriod"/>
            </a:pPr>
            <a:r>
              <a:rPr lang="en-US"/>
              <a:t>Under </a:t>
            </a:r>
            <a:r>
              <a:rPr lang="en-US" b="1"/>
              <a:t>Drawing</a:t>
            </a:r>
            <a:r>
              <a:rPr lang="en-US"/>
              <a:t> </a:t>
            </a:r>
            <a:r>
              <a:rPr lang="en-US" b="1"/>
              <a:t>Tools</a:t>
            </a:r>
            <a:r>
              <a:rPr lang="en-US"/>
              <a:t>, on the </a:t>
            </a:r>
            <a:r>
              <a:rPr lang="en-US" b="1"/>
              <a:t>Format</a:t>
            </a:r>
            <a:r>
              <a:rPr lang="en-US"/>
              <a:t> tab, in the </a:t>
            </a:r>
            <a:r>
              <a:rPr lang="en-US" b="1"/>
              <a:t>Shape</a:t>
            </a:r>
            <a:r>
              <a:rPr lang="en-US"/>
              <a:t> </a:t>
            </a:r>
            <a:r>
              <a:rPr lang="en-US" b="1"/>
              <a:t>Styles</a:t>
            </a:r>
            <a:r>
              <a:rPr lang="en-US"/>
              <a:t> group, click </a:t>
            </a:r>
            <a:r>
              <a:rPr lang="en-US" b="1"/>
              <a:t>Shape</a:t>
            </a:r>
            <a:r>
              <a:rPr lang="en-US"/>
              <a:t> </a:t>
            </a:r>
            <a:r>
              <a:rPr lang="en-US" b="1"/>
              <a:t>Fill</a:t>
            </a:r>
            <a:r>
              <a:rPr lang="en-US"/>
              <a:t>, point to </a:t>
            </a:r>
            <a:r>
              <a:rPr lang="en-US" b="1"/>
              <a:t>Gradient</a:t>
            </a:r>
            <a:r>
              <a:rPr lang="en-US"/>
              <a:t>, and then click </a:t>
            </a:r>
            <a:r>
              <a:rPr lang="en-US" b="1"/>
              <a:t>More</a:t>
            </a:r>
            <a:r>
              <a:rPr lang="en-US"/>
              <a:t> </a:t>
            </a:r>
            <a:r>
              <a:rPr lang="en-US" b="1"/>
              <a:t>Gradients</a:t>
            </a:r>
            <a:r>
              <a:rPr lang="en-US"/>
              <a:t>. In the </a:t>
            </a:r>
            <a:r>
              <a:rPr lang="en-US" b="1"/>
              <a:t>Format Shape</a:t>
            </a:r>
            <a:r>
              <a:rPr lang="en-US"/>
              <a:t> dialog box click </a:t>
            </a:r>
            <a:r>
              <a:rPr lang="en-US" b="1"/>
              <a:t>Fill</a:t>
            </a:r>
            <a:r>
              <a:rPr lang="en-US"/>
              <a:t> in the left pane, select </a:t>
            </a:r>
            <a:r>
              <a:rPr lang="en-US" b="1"/>
              <a:t>Gradient fill </a:t>
            </a:r>
            <a:r>
              <a:rPr lang="en-US"/>
              <a:t>in the </a:t>
            </a:r>
            <a:r>
              <a:rPr lang="en-US" b="1"/>
              <a:t>Fill</a:t>
            </a:r>
            <a:r>
              <a:rPr lang="en-US"/>
              <a:t> pane, and then do the following:</a:t>
            </a:r>
          </a:p>
          <a:p>
            <a:pPr marL="698500" lvl="1" indent="-231775">
              <a:buFontTx/>
              <a:buChar char="•"/>
            </a:pPr>
            <a:r>
              <a:rPr lang="en-US"/>
              <a:t>In the </a:t>
            </a:r>
            <a:r>
              <a:rPr lang="en-US" b="1"/>
              <a:t>Type</a:t>
            </a:r>
            <a:r>
              <a:rPr lang="en-US"/>
              <a:t> list, select </a:t>
            </a:r>
            <a:r>
              <a:rPr lang="en-US" b="1"/>
              <a:t>Linear</a:t>
            </a:r>
            <a:r>
              <a:rPr lang="en-US"/>
              <a:t>. </a:t>
            </a:r>
          </a:p>
          <a:p>
            <a:pPr marL="698500" lvl="1" indent="-231775">
              <a:buFontTx/>
              <a:buChar char="•"/>
            </a:pPr>
            <a:r>
              <a:rPr lang="en-US"/>
              <a:t>In the </a:t>
            </a:r>
            <a:r>
              <a:rPr lang="en-US" b="1"/>
              <a:t>Angle</a:t>
            </a:r>
            <a:r>
              <a:rPr lang="en-US"/>
              <a:t> box, enter </a:t>
            </a:r>
            <a:r>
              <a:rPr lang="en-US" b="1"/>
              <a:t>90</a:t>
            </a:r>
            <a:r>
              <a:rPr lang="en-US"/>
              <a:t>.</a:t>
            </a:r>
          </a:p>
          <a:p>
            <a:pPr marL="698500" lvl="1" indent="-231775">
              <a:buFontTx/>
              <a:buChar char="•"/>
            </a:pPr>
            <a:r>
              <a:rPr lang="en-US"/>
              <a:t>Under </a:t>
            </a:r>
            <a:r>
              <a:rPr lang="en-US" b="1"/>
              <a:t>Gradient stops</a:t>
            </a:r>
            <a:r>
              <a:rPr lang="en-US"/>
              <a:t>, click </a:t>
            </a:r>
            <a:r>
              <a:rPr lang="en-US" b="1"/>
              <a:t>Add gradient stops </a:t>
            </a:r>
            <a:r>
              <a:rPr lang="en-US"/>
              <a:t>or </a:t>
            </a:r>
            <a:r>
              <a:rPr lang="en-US" b="1"/>
              <a:t>Remove gradient stops </a:t>
            </a:r>
            <a:r>
              <a:rPr lang="en-US"/>
              <a:t>until two stops appear in the slider. </a:t>
            </a:r>
          </a:p>
          <a:p>
            <a:pPr>
              <a:buFont typeface="Calibri" pitchFamily="34" charset="0"/>
              <a:buAutoNum type="arabicPeriod"/>
            </a:pPr>
            <a:r>
              <a:rPr lang="en-US"/>
              <a:t> Also under Gradient stops, customize the gradient stops as follows:</a:t>
            </a:r>
          </a:p>
          <a:p>
            <a:pPr marL="698500" lvl="1" indent="-231775">
              <a:buFontTx/>
              <a:buChar char="•"/>
            </a:pPr>
            <a:r>
              <a:rPr lang="en-US"/>
              <a:t>Select the first stop in the slider, and then do the following: </a:t>
            </a:r>
          </a:p>
          <a:p>
            <a:pPr marL="1104900" lvl="2" indent="-174625">
              <a:buFontTx/>
              <a:buChar char="•"/>
            </a:pPr>
            <a:r>
              <a:rPr lang="en-US"/>
              <a:t>In the </a:t>
            </a:r>
            <a:r>
              <a:rPr lang="en-US" b="1"/>
              <a:t>Position</a:t>
            </a:r>
            <a:r>
              <a:rPr lang="en-US"/>
              <a:t> box, enter </a:t>
            </a:r>
            <a:r>
              <a:rPr lang="en-US" b="1"/>
              <a:t>0%</a:t>
            </a:r>
            <a:r>
              <a:rPr lang="en-US"/>
              <a:t>.</a:t>
            </a:r>
          </a:p>
          <a:p>
            <a:pPr marL="1104900" lvl="2" indent="-174625">
              <a:buFontTx/>
              <a:buChar char="•"/>
            </a:pPr>
            <a:r>
              <a:rPr lang="en-US"/>
              <a:t>Click the button next to </a:t>
            </a:r>
            <a:r>
              <a:rPr lang="en-US" b="1"/>
              <a:t>Color</a:t>
            </a:r>
            <a:r>
              <a:rPr lang="en-US"/>
              <a:t>, and then under </a:t>
            </a:r>
            <a:r>
              <a:rPr lang="en-US" b="1"/>
              <a:t>Theme Colors </a:t>
            </a:r>
            <a:r>
              <a:rPr lang="en-US"/>
              <a:t>click </a:t>
            </a:r>
            <a:r>
              <a:rPr lang="en-US" b="1"/>
              <a:t>White, Background 1 </a:t>
            </a:r>
            <a:r>
              <a:rPr lang="en-US"/>
              <a:t>(first row, first option from the left).</a:t>
            </a:r>
          </a:p>
          <a:p>
            <a:pPr marL="1104900" lvl="2" indent="-174625">
              <a:buFontTx/>
              <a:buChar char="•"/>
            </a:pPr>
            <a:r>
              <a:rPr lang="en-US"/>
              <a:t>In the Transparency box, enter </a:t>
            </a:r>
            <a:r>
              <a:rPr lang="en-US" b="1"/>
              <a:t>55%</a:t>
            </a:r>
            <a:r>
              <a:rPr lang="en-US"/>
              <a:t>. </a:t>
            </a:r>
          </a:p>
          <a:p>
            <a:pPr marL="698500" lvl="1" indent="-231775">
              <a:buFontTx/>
              <a:buChar char="•"/>
            </a:pPr>
            <a:r>
              <a:rPr lang="en-US" b="1"/>
              <a:t> </a:t>
            </a:r>
            <a:r>
              <a:rPr lang="en-US"/>
              <a:t>Select the second stop in the slider, and then do the following: </a:t>
            </a:r>
          </a:p>
          <a:p>
            <a:pPr marL="1104900" lvl="2" indent="-174625">
              <a:buFontTx/>
              <a:buChar char="•"/>
            </a:pPr>
            <a:r>
              <a:rPr lang="en-US"/>
              <a:t>In the </a:t>
            </a:r>
            <a:r>
              <a:rPr lang="en-US" b="1"/>
              <a:t>Position</a:t>
            </a:r>
            <a:r>
              <a:rPr lang="en-US"/>
              <a:t> box, enter </a:t>
            </a:r>
            <a:r>
              <a:rPr lang="en-US" b="1"/>
              <a:t>100%</a:t>
            </a:r>
            <a:r>
              <a:rPr lang="en-US"/>
              <a:t>.</a:t>
            </a:r>
          </a:p>
          <a:p>
            <a:pPr marL="1104900" lvl="2" indent="-174625">
              <a:buFontTx/>
              <a:buChar char="•"/>
            </a:pPr>
            <a:r>
              <a:rPr lang="en-US"/>
              <a:t>Click the button next to </a:t>
            </a:r>
            <a:r>
              <a:rPr lang="en-US" b="1"/>
              <a:t>Color</a:t>
            </a:r>
            <a:r>
              <a:rPr lang="en-US"/>
              <a:t>, and then under </a:t>
            </a:r>
            <a:r>
              <a:rPr lang="en-US" b="1"/>
              <a:t>Theme Colors </a:t>
            </a:r>
            <a:r>
              <a:rPr lang="en-US"/>
              <a:t>click </a:t>
            </a:r>
            <a:r>
              <a:rPr lang="en-US" b="1"/>
              <a:t>White, Background 1 </a:t>
            </a:r>
            <a:r>
              <a:rPr lang="en-US"/>
              <a:t>(first row, first option from the left).</a:t>
            </a:r>
          </a:p>
          <a:p>
            <a:pPr marL="1104900" lvl="2" indent="-174625">
              <a:buFontTx/>
              <a:buChar char="•"/>
            </a:pPr>
            <a:r>
              <a:rPr lang="en-US"/>
              <a:t>In the Transparency box, enter </a:t>
            </a:r>
            <a:r>
              <a:rPr lang="en-US" b="1"/>
              <a:t>100%</a:t>
            </a:r>
            <a:r>
              <a:rPr lang="en-US"/>
              <a:t>. </a:t>
            </a:r>
          </a:p>
          <a:p>
            <a:pPr algn="l" rtl="0" eaLnBrk="1" hangingPunct="1">
              <a:spcBef>
                <a:spcPct val="0"/>
              </a:spcBef>
              <a:buFont typeface="Calibri" pitchFamily="34" charset="0"/>
              <a:buAutoNum type="arabicPeriod"/>
            </a:pPr>
            <a:r>
              <a:rPr lang="en-US"/>
              <a:t>On the slide, drag the rectangle to cover the duplicate picture. </a:t>
            </a:r>
          </a:p>
          <a:p>
            <a:pPr algn="l" rtl="0" eaLnBrk="1" hangingPunct="1">
              <a:spcBef>
                <a:spcPct val="0"/>
              </a:spcBef>
              <a:buFont typeface="Calibri" pitchFamily="34" charset="0"/>
              <a:buAutoNum type="arabicPeriod"/>
            </a:pPr>
            <a:r>
              <a:rPr lang="en-US"/>
              <a:t>Select the rectangle. On the </a:t>
            </a:r>
            <a:r>
              <a:rPr lang="en-US" b="1"/>
              <a:t>Home</a:t>
            </a:r>
            <a:r>
              <a:rPr lang="en-US"/>
              <a:t> tab, in the </a:t>
            </a:r>
            <a:r>
              <a:rPr lang="en-US" b="1"/>
              <a:t>Drawing</a:t>
            </a:r>
            <a:r>
              <a:rPr lang="en-US"/>
              <a:t> group, click </a:t>
            </a:r>
            <a:r>
              <a:rPr lang="en-US" b="1"/>
              <a:t>Arrange</a:t>
            </a:r>
            <a:r>
              <a:rPr lang="en-US"/>
              <a:t>, and then do the following:</a:t>
            </a:r>
          </a:p>
          <a:p>
            <a:pPr marL="698500" lvl="1" indent="-231775" algn="l" rtl="0" eaLnBrk="1" hangingPunct="1">
              <a:spcBef>
                <a:spcPct val="0"/>
              </a:spcBef>
              <a:buFont typeface="Calibri" pitchFamily="34" charset="0"/>
              <a:buAutoNum type="arabicPeriod"/>
            </a:pPr>
            <a:r>
              <a:rPr lang="en-US"/>
              <a:t>Point to </a:t>
            </a:r>
            <a:r>
              <a:rPr lang="en-US" b="1"/>
              <a:t>Align</a:t>
            </a:r>
            <a:r>
              <a:rPr lang="en-US"/>
              <a:t>, and then click </a:t>
            </a:r>
            <a:r>
              <a:rPr lang="en-US" b="1"/>
              <a:t>Align to Slide</a:t>
            </a:r>
            <a:r>
              <a:rPr lang="en-US"/>
              <a:t>.</a:t>
            </a:r>
          </a:p>
          <a:p>
            <a:pPr marL="698500" lvl="1" indent="-231775" algn="l" rtl="0" eaLnBrk="1" hangingPunct="1">
              <a:spcBef>
                <a:spcPct val="0"/>
              </a:spcBef>
              <a:buFont typeface="Calibri" pitchFamily="34" charset="0"/>
              <a:buAutoNum type="arabicPeriod"/>
            </a:pPr>
            <a:r>
              <a:rPr lang="en-US"/>
              <a:t>Point to </a:t>
            </a:r>
            <a:r>
              <a:rPr lang="en-US" b="1"/>
              <a:t>Align</a:t>
            </a:r>
            <a:r>
              <a:rPr lang="en-US"/>
              <a:t>, and then click </a:t>
            </a:r>
            <a:r>
              <a:rPr lang="en-US" b="1"/>
              <a:t>Align Middle</a:t>
            </a:r>
            <a:r>
              <a:rPr lang="en-US"/>
              <a:t>. </a:t>
            </a:r>
          </a:p>
          <a:p>
            <a:pPr marL="698500" lvl="1" indent="-231775" algn="l" rtl="0" eaLnBrk="1" hangingPunct="1">
              <a:spcBef>
                <a:spcPct val="0"/>
              </a:spcBef>
              <a:buFont typeface="Calibri" pitchFamily="34" charset="0"/>
              <a:buAutoNum type="arabicPeriod"/>
            </a:pPr>
            <a:r>
              <a:rPr lang="en-US"/>
              <a:t>Click </a:t>
            </a:r>
            <a:r>
              <a:rPr lang="en-US" b="1"/>
              <a:t>Send Backward</a:t>
            </a:r>
            <a:r>
              <a:rPr lang="en-US"/>
              <a:t>. </a:t>
            </a:r>
          </a:p>
          <a:p>
            <a:pPr algn="l" rtl="0" eaLnBrk="1" hangingPunct="1">
              <a:spcBef>
                <a:spcPct val="0"/>
              </a:spcBef>
              <a:buFont typeface="Calibri" pitchFamily="34" charset="0"/>
              <a:buAutoNum type="arabicPeriod"/>
            </a:pPr>
            <a:r>
              <a:rPr lang="en-US"/>
              <a:t>On the </a:t>
            </a:r>
            <a:r>
              <a:rPr lang="en-US" b="1"/>
              <a:t>Home</a:t>
            </a:r>
            <a:r>
              <a:rPr lang="en-US"/>
              <a:t> tab, in the </a:t>
            </a:r>
            <a:r>
              <a:rPr lang="en-US" b="1"/>
              <a:t>Drawing</a:t>
            </a:r>
            <a:r>
              <a:rPr lang="en-US"/>
              <a:t> group, click </a:t>
            </a:r>
            <a:r>
              <a:rPr lang="en-US" b="1"/>
              <a:t>Shapes</a:t>
            </a:r>
            <a:r>
              <a:rPr lang="en-US"/>
              <a:t>, and then under </a:t>
            </a:r>
            <a:r>
              <a:rPr lang="en-US" b="1"/>
              <a:t>Rectangles</a:t>
            </a:r>
            <a:r>
              <a:rPr lang="en-US"/>
              <a:t> click </a:t>
            </a:r>
            <a:r>
              <a:rPr lang="en-US" b="1"/>
              <a:t>Rectangle</a:t>
            </a:r>
            <a:r>
              <a:rPr lang="en-US"/>
              <a:t> (first option from the left). On the slide, drag to draw another rectangle. </a:t>
            </a:r>
          </a:p>
          <a:p>
            <a:pPr algn="l" rtl="0" eaLnBrk="1" hangingPunct="1">
              <a:spcBef>
                <a:spcPct val="0"/>
              </a:spcBef>
              <a:buFont typeface="Calibri" pitchFamily="34" charset="0"/>
              <a:buAutoNum type="arabicPeriod"/>
            </a:pPr>
            <a:r>
              <a:rPr lang="en-US"/>
              <a:t>Select the rectangle. Under </a:t>
            </a:r>
            <a:r>
              <a:rPr lang="en-US" b="1"/>
              <a:t>Drawing Tools</a:t>
            </a:r>
            <a:r>
              <a:rPr lang="en-US"/>
              <a:t>, on the </a:t>
            </a:r>
            <a:r>
              <a:rPr lang="en-US" b="1"/>
              <a:t>Format</a:t>
            </a:r>
            <a:r>
              <a:rPr lang="en-US"/>
              <a:t> tab, in the </a:t>
            </a:r>
            <a:r>
              <a:rPr lang="en-US" b="1"/>
              <a:t>Size</a:t>
            </a:r>
            <a:r>
              <a:rPr lang="en-US"/>
              <a:t> group, do the following:</a:t>
            </a:r>
          </a:p>
          <a:p>
            <a:pPr marL="698500" lvl="1" indent="-231775" algn="l" rtl="0" eaLnBrk="1" hangingPunct="1">
              <a:spcBef>
                <a:spcPct val="0"/>
              </a:spcBef>
              <a:buFontTx/>
              <a:buChar char="•"/>
            </a:pPr>
            <a:r>
              <a:rPr lang="en-US"/>
              <a:t>In the </a:t>
            </a:r>
            <a:r>
              <a:rPr lang="en-US" b="1"/>
              <a:t>Shape Height </a:t>
            </a:r>
            <a:r>
              <a:rPr lang="en-US"/>
              <a:t>box, enter </a:t>
            </a:r>
            <a:r>
              <a:rPr lang="en-US" b="1"/>
              <a:t>4”</a:t>
            </a:r>
            <a:r>
              <a:rPr lang="en-US"/>
              <a:t>.</a:t>
            </a:r>
          </a:p>
          <a:p>
            <a:pPr marL="698500" lvl="1" indent="-231775" algn="l" rtl="0" eaLnBrk="1" hangingPunct="1">
              <a:spcBef>
                <a:spcPct val="0"/>
              </a:spcBef>
              <a:buFontTx/>
              <a:buChar char="•"/>
            </a:pPr>
            <a:r>
              <a:rPr lang="en-US"/>
              <a:t>In the </a:t>
            </a:r>
            <a:r>
              <a:rPr lang="en-US" b="1"/>
              <a:t>Shape Width </a:t>
            </a:r>
            <a:r>
              <a:rPr lang="en-US"/>
              <a:t>box, enter </a:t>
            </a:r>
            <a:r>
              <a:rPr lang="en-US" b="1"/>
              <a:t>2.67”</a:t>
            </a:r>
            <a:r>
              <a:rPr lang="en-US"/>
              <a:t>.</a:t>
            </a:r>
          </a:p>
          <a:p>
            <a:pPr algn="l" rtl="0" eaLnBrk="1" hangingPunct="1">
              <a:spcBef>
                <a:spcPct val="0"/>
              </a:spcBef>
              <a:buFont typeface="Calibri" pitchFamily="34" charset="0"/>
              <a:buAutoNum type="arabicPeriod"/>
            </a:pPr>
            <a:r>
              <a:rPr lang="en-US"/>
              <a:t>Under </a:t>
            </a:r>
            <a:r>
              <a:rPr lang="en-US" b="1"/>
              <a:t>Drawing Tools</a:t>
            </a:r>
            <a:r>
              <a:rPr lang="en-US"/>
              <a:t>, on the </a:t>
            </a:r>
            <a:r>
              <a:rPr lang="en-US" b="1"/>
              <a:t>Format</a:t>
            </a:r>
            <a:r>
              <a:rPr lang="en-US"/>
              <a:t> tab, in the </a:t>
            </a:r>
            <a:r>
              <a:rPr lang="en-US" b="1"/>
              <a:t>Shape Styles </a:t>
            </a:r>
            <a:r>
              <a:rPr lang="en-US"/>
              <a:t>group, click </a:t>
            </a:r>
            <a:r>
              <a:rPr lang="en-US" b="1"/>
              <a:t>Shape Fill</a:t>
            </a:r>
            <a:r>
              <a:rPr lang="en-US"/>
              <a:t>, point to </a:t>
            </a:r>
            <a:r>
              <a:rPr lang="en-US" b="1"/>
              <a:t>Gradient</a:t>
            </a:r>
            <a:r>
              <a:rPr lang="en-US"/>
              <a:t>, and then click </a:t>
            </a:r>
            <a:r>
              <a:rPr lang="en-US" b="1"/>
              <a:t>No fill</a:t>
            </a:r>
            <a:r>
              <a:rPr lang="en-US"/>
              <a:t>. </a:t>
            </a:r>
          </a:p>
          <a:p>
            <a:pPr algn="l" rtl="0" eaLnBrk="1" hangingPunct="1">
              <a:spcBef>
                <a:spcPct val="0"/>
              </a:spcBef>
              <a:buFont typeface="Calibri" pitchFamily="34" charset="0"/>
              <a:buAutoNum type="arabicPeriod"/>
            </a:pPr>
            <a:r>
              <a:rPr lang="en-US"/>
              <a:t>Under </a:t>
            </a:r>
            <a:r>
              <a:rPr lang="en-US" b="1"/>
              <a:t>Drawing Tools</a:t>
            </a:r>
            <a:r>
              <a:rPr lang="en-US"/>
              <a:t>, on the </a:t>
            </a:r>
            <a:r>
              <a:rPr lang="en-US" b="1"/>
              <a:t>Format</a:t>
            </a:r>
            <a:r>
              <a:rPr lang="en-US"/>
              <a:t> tab, in the </a:t>
            </a:r>
            <a:r>
              <a:rPr lang="en-US" b="1"/>
              <a:t>Shape Styles </a:t>
            </a:r>
            <a:r>
              <a:rPr lang="en-US"/>
              <a:t>group, click the </a:t>
            </a:r>
            <a:r>
              <a:rPr lang="en-US" b="1"/>
              <a:t>Format Shape </a:t>
            </a:r>
            <a:r>
              <a:rPr lang="en-US"/>
              <a:t>dialog box launcher. In the </a:t>
            </a:r>
            <a:r>
              <a:rPr lang="en-US" b="1"/>
              <a:t>Format Shape </a:t>
            </a:r>
            <a:r>
              <a:rPr lang="en-US"/>
              <a:t>dialog box, click </a:t>
            </a:r>
            <a:r>
              <a:rPr lang="en-US" b="1"/>
              <a:t>Line Color </a:t>
            </a:r>
            <a:r>
              <a:rPr lang="en-US"/>
              <a:t>in the left pane, select </a:t>
            </a:r>
            <a:r>
              <a:rPr lang="en-US" b="1"/>
              <a:t>Solid line </a:t>
            </a:r>
            <a:r>
              <a:rPr lang="en-US"/>
              <a:t>in the </a:t>
            </a:r>
            <a:r>
              <a:rPr lang="en-US" b="1"/>
              <a:t>Line Color </a:t>
            </a:r>
            <a:r>
              <a:rPr lang="en-US"/>
              <a:t>pane, and then do the following:</a:t>
            </a:r>
          </a:p>
          <a:p>
            <a:pPr marL="698500" lvl="1" indent="-231775" algn="l" rtl="0" eaLnBrk="1" hangingPunct="1">
              <a:spcBef>
                <a:spcPct val="0"/>
              </a:spcBef>
              <a:buFontTx/>
              <a:buChar char="•"/>
            </a:pPr>
            <a:r>
              <a:rPr lang="en-US"/>
              <a:t>Click the button next to </a:t>
            </a:r>
            <a:r>
              <a:rPr lang="en-US" b="1"/>
              <a:t>Color</a:t>
            </a:r>
            <a:r>
              <a:rPr lang="en-US"/>
              <a:t>, and then under </a:t>
            </a:r>
            <a:r>
              <a:rPr lang="en-US" b="1"/>
              <a:t>Theme Colors </a:t>
            </a:r>
            <a:r>
              <a:rPr lang="en-US"/>
              <a:t>click </a:t>
            </a:r>
            <a:r>
              <a:rPr lang="en-US" b="1"/>
              <a:t>White, Background 1 </a:t>
            </a:r>
            <a:r>
              <a:rPr lang="en-US"/>
              <a:t>(first row, first option from the left). </a:t>
            </a:r>
          </a:p>
          <a:p>
            <a:pPr marL="698500" lvl="1" indent="-231775" algn="l" rtl="0" eaLnBrk="1" hangingPunct="1">
              <a:spcBef>
                <a:spcPct val="0"/>
              </a:spcBef>
              <a:buFontTx/>
              <a:buChar char="•"/>
            </a:pPr>
            <a:r>
              <a:rPr lang="en-US"/>
              <a:t>In the </a:t>
            </a:r>
            <a:r>
              <a:rPr lang="en-US" b="1"/>
              <a:t>Transparency</a:t>
            </a:r>
            <a:r>
              <a:rPr lang="en-US"/>
              <a:t> box, enter </a:t>
            </a:r>
            <a:r>
              <a:rPr lang="en-US" b="1"/>
              <a:t>70%</a:t>
            </a:r>
            <a:r>
              <a:rPr lang="en-US"/>
              <a:t>.</a:t>
            </a:r>
          </a:p>
          <a:p>
            <a:pPr algn="l" rtl="0" eaLnBrk="1" hangingPunct="1">
              <a:spcBef>
                <a:spcPct val="0"/>
              </a:spcBef>
              <a:buFont typeface="Calibri" pitchFamily="34" charset="0"/>
              <a:buAutoNum type="arabicPeriod"/>
            </a:pPr>
            <a:r>
              <a:rPr lang="en-US"/>
              <a:t>Also in the </a:t>
            </a:r>
            <a:r>
              <a:rPr lang="en-US" b="1"/>
              <a:t>Format Shape </a:t>
            </a:r>
            <a:r>
              <a:rPr lang="en-US"/>
              <a:t>dialog box, click </a:t>
            </a:r>
            <a:r>
              <a:rPr lang="en-US" b="1"/>
              <a:t>Line Style </a:t>
            </a:r>
            <a:r>
              <a:rPr lang="en-US"/>
              <a:t>in the left pane, and then do the following in the </a:t>
            </a:r>
            <a:r>
              <a:rPr lang="en-US" b="1"/>
              <a:t>Line Style </a:t>
            </a:r>
            <a:r>
              <a:rPr lang="en-US"/>
              <a:t>pane:</a:t>
            </a:r>
          </a:p>
          <a:p>
            <a:pPr marL="698500" lvl="1" indent="-231775" algn="l" rtl="0" eaLnBrk="1" hangingPunct="1">
              <a:spcBef>
                <a:spcPct val="0"/>
              </a:spcBef>
              <a:buFontTx/>
              <a:buChar char="•"/>
            </a:pPr>
            <a:r>
              <a:rPr lang="en-US"/>
              <a:t>In the </a:t>
            </a:r>
            <a:r>
              <a:rPr lang="en-US" b="1"/>
              <a:t>Width</a:t>
            </a:r>
            <a:r>
              <a:rPr lang="en-US"/>
              <a:t> box, enter </a:t>
            </a:r>
            <a:r>
              <a:rPr lang="en-US" b="1"/>
              <a:t>0.75 pt</a:t>
            </a:r>
            <a:r>
              <a:rPr lang="en-US"/>
              <a:t>. </a:t>
            </a:r>
          </a:p>
          <a:p>
            <a:pPr marL="698500" lvl="1" indent="-231775" algn="l" rtl="0" eaLnBrk="1" hangingPunct="1">
              <a:spcBef>
                <a:spcPct val="0"/>
              </a:spcBef>
              <a:buFontTx/>
              <a:buChar char="•"/>
            </a:pPr>
            <a:r>
              <a:rPr lang="en-US"/>
              <a:t>Click the button next to </a:t>
            </a:r>
            <a:r>
              <a:rPr lang="en-US" b="1"/>
              <a:t>Dash type</a:t>
            </a:r>
            <a:r>
              <a:rPr lang="en-US"/>
              <a:t>, and then click </a:t>
            </a:r>
            <a:r>
              <a:rPr lang="en-US" b="1"/>
              <a:t>Square Dot </a:t>
            </a:r>
            <a:r>
              <a:rPr lang="en-US"/>
              <a:t>(third option from the top).</a:t>
            </a:r>
          </a:p>
          <a:p>
            <a:pPr algn="l" rtl="0" eaLnBrk="1" hangingPunct="1">
              <a:spcBef>
                <a:spcPct val="0"/>
              </a:spcBef>
              <a:buFont typeface="Calibri" pitchFamily="34" charset="0"/>
              <a:buAutoNum type="arabicPeriod"/>
            </a:pPr>
            <a:r>
              <a:rPr lang="en-US"/>
              <a:t>Drag the dotted rectangle on top of the small, full-color picture. </a:t>
            </a:r>
          </a:p>
          <a:p>
            <a:pPr algn="l" rtl="0" eaLnBrk="1" hangingPunct="1">
              <a:spcBef>
                <a:spcPct val="0"/>
              </a:spcBef>
              <a:buFont typeface="Calibri" pitchFamily="34" charset="0"/>
              <a:buAutoNum type="arabicPeriod"/>
            </a:pPr>
            <a:r>
              <a:rPr lang="en-US"/>
              <a:t>Press and hold SHIFT and select the dotted rectangle, the small picture, and the large picture on the slide. On the </a:t>
            </a:r>
            <a:r>
              <a:rPr lang="en-US" b="1"/>
              <a:t>Home</a:t>
            </a:r>
            <a:r>
              <a:rPr lang="en-US"/>
              <a:t> tab, in the </a:t>
            </a:r>
            <a:r>
              <a:rPr lang="en-US" b="1"/>
              <a:t>Drawing</a:t>
            </a:r>
            <a:r>
              <a:rPr lang="en-US"/>
              <a:t> group, click </a:t>
            </a:r>
            <a:r>
              <a:rPr lang="en-US" b="1"/>
              <a:t>Arrange</a:t>
            </a:r>
            <a:r>
              <a:rPr lang="en-US"/>
              <a:t>, point to </a:t>
            </a:r>
            <a:r>
              <a:rPr lang="en-US" b="1"/>
              <a:t>Align</a:t>
            </a:r>
            <a:r>
              <a:rPr lang="en-US"/>
              <a:t>, and then do the following:</a:t>
            </a:r>
          </a:p>
          <a:p>
            <a:pPr marL="698500" lvl="1" indent="-231775" algn="l" rtl="0" eaLnBrk="1" hangingPunct="1">
              <a:spcBef>
                <a:spcPct val="0"/>
              </a:spcBef>
              <a:buFontTx/>
              <a:buChar char="•"/>
            </a:pPr>
            <a:r>
              <a:rPr lang="en-US"/>
              <a:t>Click </a:t>
            </a:r>
            <a:r>
              <a:rPr lang="en-US" b="1"/>
              <a:t>Align Selected Objects</a:t>
            </a:r>
            <a:r>
              <a:rPr lang="en-US"/>
              <a:t>. </a:t>
            </a:r>
          </a:p>
          <a:p>
            <a:pPr marL="698500" lvl="1" indent="-231775" algn="l" rtl="0" eaLnBrk="1" hangingPunct="1">
              <a:spcBef>
                <a:spcPct val="0"/>
              </a:spcBef>
              <a:buFontTx/>
              <a:buChar char="•"/>
            </a:pPr>
            <a:r>
              <a:rPr lang="en-US"/>
              <a:t>Click </a:t>
            </a:r>
            <a:r>
              <a:rPr lang="en-US" b="1"/>
              <a:t>Align Middle</a:t>
            </a:r>
            <a:r>
              <a:rPr lang="en-US"/>
              <a:t>. </a:t>
            </a:r>
          </a:p>
          <a:p>
            <a:pPr algn="l" rtl="0" eaLnBrk="1" hangingPunct="1">
              <a:spcBef>
                <a:spcPct val="0"/>
              </a:spcBef>
              <a:buFont typeface="Calibri" pitchFamily="34" charset="0"/>
              <a:buAutoNum type="arabicPeriod"/>
            </a:pPr>
            <a:r>
              <a:rPr lang="en-US"/>
              <a:t>On the </a:t>
            </a:r>
            <a:r>
              <a:rPr lang="en-US" b="1"/>
              <a:t>Insert</a:t>
            </a:r>
            <a:r>
              <a:rPr lang="en-US"/>
              <a:t> tab, in the </a:t>
            </a:r>
            <a:r>
              <a:rPr lang="en-US" b="1"/>
              <a:t>Text</a:t>
            </a:r>
            <a:r>
              <a:rPr lang="en-US"/>
              <a:t> group, click </a:t>
            </a:r>
            <a:r>
              <a:rPr lang="en-US" b="1"/>
              <a:t>Text Box</a:t>
            </a:r>
            <a:r>
              <a:rPr lang="en-US"/>
              <a:t>, and then on the slide, drag to draw the text box.</a:t>
            </a:r>
          </a:p>
          <a:p>
            <a:pPr algn="l" rtl="0" eaLnBrk="1" hangingPunct="1">
              <a:spcBef>
                <a:spcPct val="0"/>
              </a:spcBef>
              <a:buFont typeface="Calibri" pitchFamily="34" charset="0"/>
              <a:buAutoNum type="arabicPeriod"/>
            </a:pPr>
            <a:r>
              <a:rPr lang="en-US"/>
              <a:t>Enter text in the text box, select the text, and then on the </a:t>
            </a:r>
            <a:r>
              <a:rPr lang="en-US" b="1"/>
              <a:t>Home</a:t>
            </a:r>
            <a:r>
              <a:rPr lang="en-US"/>
              <a:t> tab, in the </a:t>
            </a:r>
            <a:r>
              <a:rPr lang="en-US" b="1"/>
              <a:t>Font</a:t>
            </a:r>
            <a:r>
              <a:rPr lang="en-US"/>
              <a:t> group, select </a:t>
            </a:r>
            <a:r>
              <a:rPr lang="en-US" b="1">
                <a:solidFill>
                  <a:srgbClr val="F79646"/>
                </a:solidFill>
              </a:rPr>
              <a:t>Gill Sans MT Condensed</a:t>
            </a:r>
            <a:r>
              <a:rPr lang="en-US" b="1"/>
              <a:t> </a:t>
            </a:r>
            <a:r>
              <a:rPr lang="en-US"/>
              <a:t>from the </a:t>
            </a:r>
            <a:r>
              <a:rPr lang="en-US" b="1"/>
              <a:t>Font</a:t>
            </a:r>
            <a:r>
              <a:rPr lang="en-US"/>
              <a:t> list, select </a:t>
            </a:r>
            <a:r>
              <a:rPr lang="en-US" b="1">
                <a:solidFill>
                  <a:srgbClr val="F79646"/>
                </a:solidFill>
              </a:rPr>
              <a:t>24</a:t>
            </a:r>
            <a:r>
              <a:rPr lang="en-US"/>
              <a:t> from the </a:t>
            </a:r>
            <a:r>
              <a:rPr lang="en-US" b="1"/>
              <a:t>Font Size </a:t>
            </a:r>
            <a:r>
              <a:rPr lang="en-US"/>
              <a:t>list, click the button next to </a:t>
            </a:r>
            <a:r>
              <a:rPr lang="en-US" b="1"/>
              <a:t>Font Color</a:t>
            </a:r>
            <a:r>
              <a:rPr lang="en-US"/>
              <a:t>, and then under </a:t>
            </a:r>
            <a:r>
              <a:rPr lang="en-US" b="1"/>
              <a:t>Theme Colors </a:t>
            </a:r>
            <a:r>
              <a:rPr lang="en-US"/>
              <a:t>click </a:t>
            </a:r>
            <a:r>
              <a:rPr lang="en-US" b="1"/>
              <a:t>White, Background 1 </a:t>
            </a:r>
            <a:r>
              <a:rPr lang="en-US"/>
              <a:t>(first row, first option from the left).</a:t>
            </a:r>
          </a:p>
          <a:p>
            <a:pPr algn="l" rtl="0" eaLnBrk="1" hangingPunct="1">
              <a:spcBef>
                <a:spcPct val="0"/>
              </a:spcBef>
              <a:buFont typeface="Calibri" pitchFamily="34" charset="0"/>
              <a:buAutoNum type="arabicPeriod"/>
            </a:pPr>
            <a:r>
              <a:rPr lang="en-US"/>
              <a:t>On the </a:t>
            </a:r>
            <a:r>
              <a:rPr lang="en-US" b="1"/>
              <a:t>Home</a:t>
            </a:r>
            <a:r>
              <a:rPr lang="en-US"/>
              <a:t> tab, in the </a:t>
            </a:r>
            <a:r>
              <a:rPr lang="en-US" b="1"/>
              <a:t>Paragraph</a:t>
            </a:r>
            <a:r>
              <a:rPr lang="en-US"/>
              <a:t> group, click </a:t>
            </a:r>
            <a:r>
              <a:rPr lang="en-US" b="1"/>
              <a:t>Center</a:t>
            </a:r>
            <a:r>
              <a:rPr lang="en-US"/>
              <a:t> to center the text within the text box.</a:t>
            </a:r>
          </a:p>
          <a:p>
            <a:pPr algn="l" rtl="0" eaLnBrk="1" hangingPunct="1">
              <a:spcBef>
                <a:spcPct val="0"/>
              </a:spcBef>
              <a:buFont typeface="Calibri" pitchFamily="34" charset="0"/>
              <a:buAutoNum type="arabicPeriod"/>
            </a:pPr>
            <a:r>
              <a:rPr lang="en-US"/>
              <a:t>On the slide, drag the text box below the dotted rectangle.</a:t>
            </a:r>
          </a:p>
          <a:p>
            <a:pPr algn="l" rtl="0" eaLnBrk="1" hangingPunct="1">
              <a:spcBef>
                <a:spcPct val="0"/>
              </a:spcBef>
              <a:buFont typeface="Calibri" pitchFamily="34" charset="0"/>
              <a:buAutoNum type="arabicPeriod"/>
            </a:pPr>
            <a:endParaRPr lang="en-US"/>
          </a:p>
          <a:p>
            <a:endParaRPr lang="en-US"/>
          </a:p>
          <a:p>
            <a:r>
              <a:rPr lang="en-US"/>
              <a:t>To reproduce the background effects on this slide, do the following:</a:t>
            </a:r>
          </a:p>
          <a:p>
            <a:pPr>
              <a:buFont typeface="Calibri" pitchFamily="34" charset="0"/>
              <a:buAutoNum type="arabicPeriod"/>
            </a:pPr>
            <a:r>
              <a:rPr lang="en-US"/>
              <a:t>Right-click the slide background area, and then click </a:t>
            </a:r>
            <a:r>
              <a:rPr lang="en-US" b="1"/>
              <a:t>Format Background</a:t>
            </a:r>
            <a:r>
              <a:rPr lang="en-US"/>
              <a:t>. In the </a:t>
            </a:r>
            <a:r>
              <a:rPr lang="en-US" b="1"/>
              <a:t>Format Background </a:t>
            </a:r>
            <a:r>
              <a:rPr lang="en-US"/>
              <a:t>dialog box, click </a:t>
            </a:r>
            <a:r>
              <a:rPr lang="en-US" b="1"/>
              <a:t>Fill</a:t>
            </a:r>
            <a:r>
              <a:rPr lang="en-US"/>
              <a:t> in the left pane, and then select </a:t>
            </a:r>
            <a:r>
              <a:rPr lang="en-US" b="1"/>
              <a:t>Solid fill</a:t>
            </a:r>
            <a:r>
              <a:rPr lang="en-US"/>
              <a:t> in the </a:t>
            </a:r>
            <a:r>
              <a:rPr lang="en-US" b="1"/>
              <a:t>Fill</a:t>
            </a:r>
            <a:r>
              <a:rPr lang="en-US"/>
              <a:t> pane. </a:t>
            </a:r>
          </a:p>
          <a:p>
            <a:pPr>
              <a:buFont typeface="Calibri" pitchFamily="34" charset="0"/>
              <a:buAutoNum type="arabicPeriod"/>
            </a:pPr>
            <a:r>
              <a:rPr lang="en-US"/>
              <a:t>Also in the </a:t>
            </a:r>
            <a:r>
              <a:rPr lang="en-US" b="1"/>
              <a:t>Fill</a:t>
            </a:r>
            <a:r>
              <a:rPr lang="en-US"/>
              <a:t> pane, click the button next to </a:t>
            </a:r>
            <a:r>
              <a:rPr lang="en-US" b="1"/>
              <a:t>Color</a:t>
            </a:r>
            <a:r>
              <a:rPr lang="en-US"/>
              <a:t>, and then under </a:t>
            </a:r>
            <a:r>
              <a:rPr lang="en-US" b="1"/>
              <a:t>Theme Colors </a:t>
            </a:r>
            <a:r>
              <a:rPr lang="en-US"/>
              <a:t>click </a:t>
            </a:r>
            <a:r>
              <a:rPr lang="en-US" b="1"/>
              <a:t>Black, Text 1, Lighter 15% </a:t>
            </a:r>
            <a:r>
              <a:rPr lang="en-US"/>
              <a:t>(fifth row, second option from the left).</a:t>
            </a:r>
          </a:p>
          <a:p>
            <a:endParaRPr lang="en-US"/>
          </a:p>
          <a:p>
            <a:endParaRPr lang="en-US"/>
          </a:p>
          <a:p>
            <a:r>
              <a:rPr lang="en-US"/>
              <a:t>To reproduce the animation effects on this slide, do the following:</a:t>
            </a:r>
          </a:p>
          <a:p>
            <a:pPr>
              <a:buFont typeface="Calibri" pitchFamily="34" charset="0"/>
              <a:buAutoNum type="arabicPeriod"/>
            </a:pPr>
            <a:r>
              <a:rPr lang="en-US"/>
              <a:t>On the </a:t>
            </a:r>
            <a:r>
              <a:rPr lang="en-US" b="1"/>
              <a:t>View</a:t>
            </a:r>
            <a:r>
              <a:rPr lang="en-US"/>
              <a:t> tab, in the Zoom group, click </a:t>
            </a:r>
            <a:r>
              <a:rPr lang="en-US" b="1"/>
              <a:t>Zoom</a:t>
            </a:r>
            <a:r>
              <a:rPr lang="en-US"/>
              <a:t>, and then in the </a:t>
            </a:r>
            <a:r>
              <a:rPr lang="en-US" b="1"/>
              <a:t>Zoom</a:t>
            </a:r>
            <a:r>
              <a:rPr lang="en-US"/>
              <a:t> dialog box, in the </a:t>
            </a:r>
            <a:r>
              <a:rPr lang="en-US" b="1"/>
              <a:t>Percent</a:t>
            </a:r>
            <a:r>
              <a:rPr lang="en-US"/>
              <a:t> box, enter </a:t>
            </a:r>
            <a:r>
              <a:rPr lang="en-US" b="1"/>
              <a:t>70%</a:t>
            </a:r>
            <a:r>
              <a:rPr lang="en-US"/>
              <a:t>. (</a:t>
            </a:r>
            <a:r>
              <a:rPr lang="en-US" b="1"/>
              <a:t>Note: </a:t>
            </a:r>
            <a:r>
              <a:rPr lang="en-US"/>
              <a:t>Make sure that </a:t>
            </a:r>
            <a:r>
              <a:rPr lang="en-US" b="1"/>
              <a:t>Fit</a:t>
            </a:r>
            <a:r>
              <a:rPr lang="en-US"/>
              <a:t> is not selected in the </a:t>
            </a:r>
            <a:r>
              <a:rPr lang="en-US" b="1"/>
              <a:t>Zoom</a:t>
            </a:r>
            <a:r>
              <a:rPr lang="en-US"/>
              <a:t> dialog box.)</a:t>
            </a:r>
          </a:p>
          <a:p>
            <a:pPr>
              <a:buFont typeface="Calibri" pitchFamily="34" charset="0"/>
              <a:buAutoNum type="arabicPeriod"/>
            </a:pPr>
            <a:r>
              <a:rPr lang="en-US"/>
              <a:t>On the slide, select the dotted rectangle. On the </a:t>
            </a:r>
            <a:r>
              <a:rPr lang="en-US" b="1"/>
              <a:t>Animations</a:t>
            </a:r>
            <a:r>
              <a:rPr lang="en-US"/>
              <a:t> tab, in the </a:t>
            </a:r>
            <a:r>
              <a:rPr lang="en-US" b="1"/>
              <a:t>Advanced Animations</a:t>
            </a:r>
            <a:r>
              <a:rPr lang="en-US"/>
              <a:t> group, click </a:t>
            </a:r>
            <a:r>
              <a:rPr lang="en-US" b="1"/>
              <a:t>Add Animation</a:t>
            </a:r>
            <a:r>
              <a:rPr lang="en-US"/>
              <a:t>, and then, under </a:t>
            </a:r>
            <a:r>
              <a:rPr lang="en-US" b="1"/>
              <a:t>Motion Paths</a:t>
            </a:r>
            <a:r>
              <a:rPr lang="en-US"/>
              <a:t>, click </a:t>
            </a:r>
            <a:r>
              <a:rPr lang="en-US" b="1"/>
              <a:t>Custom Path</a:t>
            </a:r>
            <a:r>
              <a:rPr lang="en-US"/>
              <a:t>.</a:t>
            </a:r>
          </a:p>
          <a:p>
            <a:pPr>
              <a:buFont typeface="Calibri" pitchFamily="34" charset="0"/>
              <a:buAutoNum type="arabicPeriod"/>
            </a:pPr>
            <a:r>
              <a:rPr lang="en-US"/>
              <a:t>Press and hold SHIFT to conform the path to a straight, horizontal line, and then do the following on the slide:</a:t>
            </a:r>
          </a:p>
          <a:p>
            <a:pPr marL="698500" lvl="1" indent="-231775">
              <a:buFont typeface="Calibri" pitchFamily="34" charset="0"/>
              <a:buAutoNum type="arabicPeriod"/>
            </a:pPr>
            <a:r>
              <a:rPr lang="en-US"/>
              <a:t>Click the center of the dotted rectangle to create the first motion-path point.</a:t>
            </a:r>
          </a:p>
          <a:p>
            <a:pPr marL="698500" lvl="1" indent="-231775">
              <a:buFont typeface="Calibri" pitchFamily="34" charset="0"/>
              <a:buAutoNum type="arabicPeriod"/>
            </a:pPr>
            <a:r>
              <a:rPr lang="en-US"/>
              <a:t>Click approximately ½” beyond the right edge of the rectangle to create the second motion-path point. </a:t>
            </a:r>
          </a:p>
          <a:p>
            <a:pPr marL="698500" lvl="1" indent="-231775">
              <a:buFont typeface="Calibri" pitchFamily="34" charset="0"/>
              <a:buAutoNum type="arabicPeriod"/>
            </a:pPr>
            <a:r>
              <a:rPr lang="en-US"/>
              <a:t>Double-click approximately 2” beyond the left edge of the slide to create the third and final motion-path point. </a:t>
            </a:r>
          </a:p>
          <a:p>
            <a:pPr>
              <a:buFont typeface="Calibri" pitchFamily="34" charset="0"/>
              <a:buAutoNum type="arabicPeriod"/>
            </a:pPr>
            <a:r>
              <a:rPr lang="en-US"/>
              <a:t>On the slide, right-click the freeform motion path, and then click </a:t>
            </a:r>
            <a:r>
              <a:rPr lang="en-US" b="1"/>
              <a:t>Reverse Path Direction</a:t>
            </a:r>
            <a:r>
              <a:rPr lang="en-US"/>
              <a:t>. </a:t>
            </a:r>
          </a:p>
          <a:p>
            <a:pPr>
              <a:buFont typeface="Calibri" pitchFamily="34" charset="0"/>
              <a:buAutoNum type="arabicPeriod"/>
            </a:pPr>
            <a:r>
              <a:rPr lang="en-US"/>
              <a:t>On the </a:t>
            </a:r>
            <a:r>
              <a:rPr lang="en-US" b="1"/>
              <a:t>Animations</a:t>
            </a:r>
            <a:r>
              <a:rPr lang="en-US"/>
              <a:t> tab, in the </a:t>
            </a:r>
            <a:r>
              <a:rPr lang="en-US" b="1"/>
              <a:t>Timing</a:t>
            </a:r>
            <a:r>
              <a:rPr lang="en-US"/>
              <a:t> group, in the </a:t>
            </a:r>
            <a:r>
              <a:rPr lang="en-US" b="1"/>
              <a:t>Start</a:t>
            </a:r>
            <a:r>
              <a:rPr lang="en-US"/>
              <a:t> list, select </a:t>
            </a:r>
            <a:r>
              <a:rPr lang="en-US" b="1"/>
              <a:t>With</a:t>
            </a:r>
            <a:r>
              <a:rPr lang="en-US"/>
              <a:t> </a:t>
            </a:r>
            <a:r>
              <a:rPr lang="en-US" b="1"/>
              <a:t>Previous</a:t>
            </a:r>
            <a:r>
              <a:rPr lang="en-US"/>
              <a:t>.</a:t>
            </a:r>
          </a:p>
          <a:p>
            <a:pPr>
              <a:buFont typeface="Calibri" pitchFamily="34" charset="0"/>
              <a:buAutoNum type="arabicPeriod"/>
            </a:pPr>
            <a:r>
              <a:rPr lang="en-US"/>
              <a:t>On the slide, select the gradient-filled rectangle. On the </a:t>
            </a:r>
            <a:r>
              <a:rPr lang="en-US" b="1"/>
              <a:t>Animations</a:t>
            </a:r>
            <a:r>
              <a:rPr lang="en-US"/>
              <a:t> tab, in the </a:t>
            </a:r>
            <a:r>
              <a:rPr lang="en-US" b="1"/>
              <a:t>Advanced Animations </a:t>
            </a:r>
            <a:r>
              <a:rPr lang="en-US"/>
              <a:t>group, click </a:t>
            </a:r>
            <a:r>
              <a:rPr lang="en-US" b="1"/>
              <a:t>Add Effect</a:t>
            </a:r>
            <a:r>
              <a:rPr lang="en-US"/>
              <a:t>, and then click </a:t>
            </a:r>
            <a:r>
              <a:rPr lang="en-US" b="1"/>
              <a:t>More Entrance Effects</a:t>
            </a:r>
            <a:r>
              <a:rPr lang="en-US"/>
              <a:t>. In the </a:t>
            </a:r>
            <a:r>
              <a:rPr lang="en-US" b="1"/>
              <a:t>Add Entrance Effect </a:t>
            </a:r>
            <a:r>
              <a:rPr lang="en-US"/>
              <a:t>dialog box, under </a:t>
            </a:r>
            <a:r>
              <a:rPr lang="en-US" b="1"/>
              <a:t>Subtle</a:t>
            </a:r>
            <a:r>
              <a:rPr lang="en-US"/>
              <a:t>, click </a:t>
            </a:r>
            <a:r>
              <a:rPr lang="en-US" b="1"/>
              <a:t>Fade</a:t>
            </a:r>
            <a:r>
              <a:rPr lang="en-US"/>
              <a:t>, and then click </a:t>
            </a:r>
            <a:r>
              <a:rPr lang="en-US" b="1"/>
              <a:t>OK</a:t>
            </a:r>
            <a:r>
              <a:rPr lang="en-US"/>
              <a:t>. </a:t>
            </a:r>
          </a:p>
          <a:p>
            <a:pPr algn="l" rtl="0" eaLnBrk="1" hangingPunct="1">
              <a:spcBef>
                <a:spcPct val="0"/>
              </a:spcBef>
              <a:buFont typeface="Calibri" pitchFamily="34" charset="0"/>
              <a:buAutoNum type="arabicPeriod"/>
            </a:pPr>
            <a:r>
              <a:rPr lang="en-US"/>
              <a:t>On the </a:t>
            </a:r>
            <a:r>
              <a:rPr lang="en-US" b="1"/>
              <a:t>Animations</a:t>
            </a:r>
            <a:r>
              <a:rPr lang="en-US"/>
              <a:t> tab, in the </a:t>
            </a:r>
            <a:r>
              <a:rPr lang="en-US" b="1"/>
              <a:t>Timing</a:t>
            </a:r>
            <a:r>
              <a:rPr lang="en-US"/>
              <a:t> group, in the </a:t>
            </a:r>
            <a:r>
              <a:rPr lang="en-US" b="1"/>
              <a:t>Start</a:t>
            </a:r>
            <a:r>
              <a:rPr lang="en-US"/>
              <a:t> list, select </a:t>
            </a:r>
            <a:r>
              <a:rPr lang="en-US" b="1"/>
              <a:t>With</a:t>
            </a:r>
            <a:r>
              <a:rPr lang="en-US"/>
              <a:t> </a:t>
            </a:r>
            <a:r>
              <a:rPr lang="en-US" b="1"/>
              <a:t>Previous</a:t>
            </a:r>
            <a:r>
              <a:rPr lang="en-US"/>
              <a:t>.</a:t>
            </a:r>
          </a:p>
          <a:p>
            <a:pPr algn="l" rtl="0" eaLnBrk="1" hangingPunct="1">
              <a:spcBef>
                <a:spcPct val="0"/>
              </a:spcBef>
              <a:buFont typeface="Calibri" pitchFamily="34" charset="0"/>
              <a:buAutoNum type="arabicPeriod"/>
            </a:pPr>
            <a:r>
              <a:rPr lang="en-US"/>
              <a:t>On the </a:t>
            </a:r>
            <a:r>
              <a:rPr lang="en-US" b="1"/>
              <a:t>Animations</a:t>
            </a:r>
            <a:r>
              <a:rPr lang="en-US"/>
              <a:t> tab, in the </a:t>
            </a:r>
            <a:r>
              <a:rPr lang="en-US" b="1"/>
              <a:t>Timing</a:t>
            </a:r>
            <a:r>
              <a:rPr lang="en-US"/>
              <a:t> group, in the </a:t>
            </a:r>
            <a:r>
              <a:rPr lang="en-US" b="1"/>
              <a:t>Duration </a:t>
            </a:r>
            <a:r>
              <a:rPr lang="en-US"/>
              <a:t>box, enter </a:t>
            </a:r>
            <a:r>
              <a:rPr lang="en-US" b="1"/>
              <a:t>0.5</a:t>
            </a:r>
            <a:r>
              <a:rPr lang="en-US"/>
              <a:t>. </a:t>
            </a:r>
          </a:p>
          <a:p>
            <a:pPr algn="l" rtl="0" eaLnBrk="1" hangingPunct="1">
              <a:spcBef>
                <a:spcPct val="0"/>
              </a:spcBef>
              <a:buFont typeface="Calibri" pitchFamily="34" charset="0"/>
              <a:buAutoNum type="arabicPeriod"/>
            </a:pPr>
            <a:r>
              <a:rPr lang="en-US"/>
              <a:t>On the slide, select the gradient-filled rectangle. On the </a:t>
            </a:r>
            <a:r>
              <a:rPr lang="en-US" b="1"/>
              <a:t>Animations</a:t>
            </a:r>
            <a:r>
              <a:rPr lang="en-US"/>
              <a:t> tab, in the </a:t>
            </a:r>
            <a:r>
              <a:rPr lang="en-US" b="1"/>
              <a:t>Advanced Animations </a:t>
            </a:r>
            <a:r>
              <a:rPr lang="en-US"/>
              <a:t>group, click </a:t>
            </a:r>
            <a:r>
              <a:rPr lang="en-US" b="1"/>
              <a:t>Add Effect</a:t>
            </a:r>
            <a:r>
              <a:rPr lang="en-US"/>
              <a:t>, and then click </a:t>
            </a:r>
            <a:r>
              <a:rPr lang="en-US" b="1"/>
              <a:t>More Motion Paths</a:t>
            </a:r>
            <a:r>
              <a:rPr lang="en-US"/>
              <a:t>. In the </a:t>
            </a:r>
            <a:r>
              <a:rPr lang="en-US" b="1"/>
              <a:t>Add Motion Path </a:t>
            </a:r>
            <a:r>
              <a:rPr lang="en-US"/>
              <a:t>dialog box, under </a:t>
            </a:r>
            <a:r>
              <a:rPr lang="en-US" b="1"/>
              <a:t>Lines and Curves</a:t>
            </a:r>
            <a:r>
              <a:rPr lang="en-US"/>
              <a:t>, click </a:t>
            </a:r>
            <a:r>
              <a:rPr lang="en-US" b="1"/>
              <a:t>Down</a:t>
            </a:r>
            <a:r>
              <a:rPr lang="en-US"/>
              <a:t>, and then click </a:t>
            </a:r>
            <a:r>
              <a:rPr lang="en-US" b="1"/>
              <a:t>OK</a:t>
            </a:r>
            <a:r>
              <a:rPr lang="en-US"/>
              <a:t>. </a:t>
            </a:r>
          </a:p>
          <a:p>
            <a:pPr algn="l" rtl="0" eaLnBrk="1" hangingPunct="1">
              <a:spcBef>
                <a:spcPct val="0"/>
              </a:spcBef>
              <a:buFont typeface="Calibri" pitchFamily="34" charset="0"/>
              <a:buAutoNum type="arabicPeriod"/>
            </a:pPr>
            <a:r>
              <a:rPr lang="en-US"/>
              <a:t>On the </a:t>
            </a:r>
            <a:r>
              <a:rPr lang="en-US" b="1"/>
              <a:t>Animations</a:t>
            </a:r>
            <a:r>
              <a:rPr lang="en-US"/>
              <a:t> tab, in the </a:t>
            </a:r>
            <a:r>
              <a:rPr lang="en-US" b="1"/>
              <a:t>Timing</a:t>
            </a:r>
            <a:r>
              <a:rPr lang="en-US"/>
              <a:t> group, in the </a:t>
            </a:r>
            <a:r>
              <a:rPr lang="en-US" b="1"/>
              <a:t>Start</a:t>
            </a:r>
            <a:r>
              <a:rPr lang="en-US"/>
              <a:t> list, select </a:t>
            </a:r>
            <a:r>
              <a:rPr lang="en-US" b="1"/>
              <a:t>With</a:t>
            </a:r>
            <a:r>
              <a:rPr lang="en-US"/>
              <a:t> </a:t>
            </a:r>
            <a:r>
              <a:rPr lang="en-US" b="1"/>
              <a:t>Previous</a:t>
            </a:r>
            <a:r>
              <a:rPr lang="en-US"/>
              <a:t>.</a:t>
            </a:r>
          </a:p>
          <a:p>
            <a:pPr algn="l" rtl="0" eaLnBrk="1" hangingPunct="1">
              <a:spcBef>
                <a:spcPct val="0"/>
              </a:spcBef>
              <a:buFont typeface="Calibri" pitchFamily="34" charset="0"/>
              <a:buAutoNum type="arabicPeriod"/>
            </a:pPr>
            <a:r>
              <a:rPr lang="en-US"/>
              <a:t>On the </a:t>
            </a:r>
            <a:r>
              <a:rPr lang="en-US" b="1"/>
              <a:t>Animations</a:t>
            </a:r>
            <a:r>
              <a:rPr lang="en-US"/>
              <a:t> tab, in the </a:t>
            </a:r>
            <a:r>
              <a:rPr lang="en-US" b="1"/>
              <a:t>Timing</a:t>
            </a:r>
            <a:r>
              <a:rPr lang="en-US"/>
              <a:t> group, in the </a:t>
            </a:r>
            <a:r>
              <a:rPr lang="en-US" b="1"/>
              <a:t>Duration </a:t>
            </a:r>
            <a:r>
              <a:rPr lang="en-US"/>
              <a:t>box, enter </a:t>
            </a:r>
            <a:r>
              <a:rPr lang="en-US" b="1"/>
              <a:t>2</a:t>
            </a:r>
            <a:r>
              <a:rPr lang="en-US"/>
              <a:t>. </a:t>
            </a:r>
          </a:p>
          <a:p>
            <a:pPr>
              <a:buFont typeface="Calibri" pitchFamily="34" charset="0"/>
              <a:buAutoNum type="arabicPeriod"/>
            </a:pPr>
            <a:r>
              <a:rPr lang="en-US"/>
              <a:t>On the slide, right-click the down motion path and click </a:t>
            </a:r>
            <a:r>
              <a:rPr lang="en-US" b="1"/>
              <a:t>Reverse</a:t>
            </a:r>
            <a:r>
              <a:rPr lang="en-US"/>
              <a:t> </a:t>
            </a:r>
            <a:r>
              <a:rPr lang="en-US" b="1"/>
              <a:t>Path</a:t>
            </a:r>
            <a:r>
              <a:rPr lang="en-US"/>
              <a:t> </a:t>
            </a:r>
            <a:r>
              <a:rPr lang="en-US" b="1"/>
              <a:t>Direction</a:t>
            </a:r>
            <a:r>
              <a:rPr lang="en-US"/>
              <a:t>.</a:t>
            </a:r>
          </a:p>
          <a:p>
            <a:pPr>
              <a:buFont typeface="Calibri" pitchFamily="34" charset="0"/>
              <a:buAutoNum type="arabicPeriod"/>
            </a:pPr>
            <a:r>
              <a:rPr lang="en-US"/>
              <a:t>On the slide, select the smaller, full-color picture. On the </a:t>
            </a:r>
            <a:r>
              <a:rPr lang="en-US" b="1"/>
              <a:t>Animations</a:t>
            </a:r>
            <a:r>
              <a:rPr lang="en-US"/>
              <a:t> tab, in the </a:t>
            </a:r>
            <a:r>
              <a:rPr lang="en-US" b="1"/>
              <a:t>Advanced Animations </a:t>
            </a:r>
            <a:r>
              <a:rPr lang="en-US"/>
              <a:t>group, click </a:t>
            </a:r>
            <a:r>
              <a:rPr lang="en-US" b="1"/>
              <a:t>Add Effect</a:t>
            </a:r>
            <a:r>
              <a:rPr lang="en-US"/>
              <a:t>, and then click </a:t>
            </a:r>
            <a:r>
              <a:rPr lang="en-US" b="1"/>
              <a:t>More Entrance Effects</a:t>
            </a:r>
            <a:r>
              <a:rPr lang="en-US"/>
              <a:t>. In the </a:t>
            </a:r>
            <a:r>
              <a:rPr lang="en-US" b="1"/>
              <a:t>Add Entrance Effect </a:t>
            </a:r>
            <a:r>
              <a:rPr lang="en-US"/>
              <a:t>dialog box, under </a:t>
            </a:r>
            <a:r>
              <a:rPr lang="en-US" b="1"/>
              <a:t>Subtle</a:t>
            </a:r>
            <a:r>
              <a:rPr lang="en-US"/>
              <a:t>, click </a:t>
            </a:r>
            <a:r>
              <a:rPr lang="en-US" b="1"/>
              <a:t>Fade</a:t>
            </a:r>
            <a:r>
              <a:rPr lang="en-US"/>
              <a:t>, and then click </a:t>
            </a:r>
            <a:r>
              <a:rPr lang="en-US" b="1"/>
              <a:t>OK</a:t>
            </a:r>
            <a:r>
              <a:rPr lang="en-US"/>
              <a:t>. </a:t>
            </a:r>
          </a:p>
          <a:p>
            <a:pPr algn="l" rtl="0" eaLnBrk="1" hangingPunct="1">
              <a:spcBef>
                <a:spcPct val="0"/>
              </a:spcBef>
              <a:buFont typeface="Calibri" pitchFamily="34" charset="0"/>
              <a:buAutoNum type="arabicPeriod"/>
            </a:pPr>
            <a:r>
              <a:rPr lang="en-US"/>
              <a:t>On the </a:t>
            </a:r>
            <a:r>
              <a:rPr lang="en-US" b="1"/>
              <a:t>Animations</a:t>
            </a:r>
            <a:r>
              <a:rPr lang="en-US"/>
              <a:t> tab, in the </a:t>
            </a:r>
            <a:r>
              <a:rPr lang="en-US" b="1"/>
              <a:t>Timing</a:t>
            </a:r>
            <a:r>
              <a:rPr lang="en-US"/>
              <a:t> group, in the </a:t>
            </a:r>
            <a:r>
              <a:rPr lang="en-US" b="1"/>
              <a:t>Start</a:t>
            </a:r>
            <a:r>
              <a:rPr lang="en-US"/>
              <a:t> list, select </a:t>
            </a:r>
            <a:r>
              <a:rPr lang="en-US" b="1"/>
              <a:t>With</a:t>
            </a:r>
            <a:r>
              <a:rPr lang="en-US"/>
              <a:t> </a:t>
            </a:r>
            <a:r>
              <a:rPr lang="en-US" b="1"/>
              <a:t>Previous</a:t>
            </a:r>
            <a:r>
              <a:rPr lang="en-US"/>
              <a:t>.</a:t>
            </a:r>
          </a:p>
          <a:p>
            <a:pPr algn="l" rtl="0" eaLnBrk="1" hangingPunct="1">
              <a:spcBef>
                <a:spcPct val="0"/>
              </a:spcBef>
              <a:buFont typeface="Calibri" pitchFamily="34" charset="0"/>
              <a:buAutoNum type="arabicPeriod"/>
            </a:pPr>
            <a:r>
              <a:rPr lang="en-US"/>
              <a:t>On the </a:t>
            </a:r>
            <a:r>
              <a:rPr lang="en-US" b="1"/>
              <a:t>Animations</a:t>
            </a:r>
            <a:r>
              <a:rPr lang="en-US"/>
              <a:t> tab, in the </a:t>
            </a:r>
            <a:r>
              <a:rPr lang="en-US" b="1"/>
              <a:t>Timing</a:t>
            </a:r>
            <a:r>
              <a:rPr lang="en-US"/>
              <a:t> group, in the </a:t>
            </a:r>
            <a:r>
              <a:rPr lang="en-US" b="1"/>
              <a:t>Duration </a:t>
            </a:r>
            <a:r>
              <a:rPr lang="en-US"/>
              <a:t>box, enter </a:t>
            </a:r>
            <a:r>
              <a:rPr lang="en-US" b="1"/>
              <a:t>2</a:t>
            </a:r>
            <a:r>
              <a:rPr lang="en-US"/>
              <a:t>. </a:t>
            </a:r>
          </a:p>
          <a:p>
            <a:pPr algn="l" rtl="0" eaLnBrk="1" hangingPunct="1">
              <a:spcBef>
                <a:spcPct val="0"/>
              </a:spcBef>
              <a:buFont typeface="Calibri" pitchFamily="34" charset="0"/>
              <a:buAutoNum type="arabicPeriod"/>
            </a:pPr>
            <a:r>
              <a:rPr lang="en-US"/>
              <a:t>On the </a:t>
            </a:r>
            <a:r>
              <a:rPr lang="en-US" b="1"/>
              <a:t>Animations</a:t>
            </a:r>
            <a:r>
              <a:rPr lang="en-US"/>
              <a:t> tab, in the </a:t>
            </a:r>
            <a:r>
              <a:rPr lang="en-US" b="1"/>
              <a:t>Timing</a:t>
            </a:r>
            <a:r>
              <a:rPr lang="en-US"/>
              <a:t> group, in the </a:t>
            </a:r>
            <a:r>
              <a:rPr lang="en-US" b="1"/>
              <a:t>Delay </a:t>
            </a:r>
            <a:r>
              <a:rPr lang="en-US"/>
              <a:t>box, enter </a:t>
            </a:r>
            <a:r>
              <a:rPr lang="en-US" b="1"/>
              <a:t>1.5</a:t>
            </a:r>
            <a:r>
              <a:rPr lang="en-US"/>
              <a:t>. </a:t>
            </a:r>
          </a:p>
          <a:p>
            <a:pPr>
              <a:buFont typeface="Calibri" pitchFamily="34" charset="0"/>
              <a:buAutoNum type="arabicPeriod"/>
            </a:pPr>
            <a:r>
              <a:rPr lang="en-US"/>
              <a:t>On the slide, select the text box. On the </a:t>
            </a:r>
            <a:r>
              <a:rPr lang="en-US" b="1"/>
              <a:t>Animations</a:t>
            </a:r>
            <a:r>
              <a:rPr lang="en-US"/>
              <a:t> tab, in the </a:t>
            </a:r>
            <a:r>
              <a:rPr lang="en-US" b="1"/>
              <a:t>Advanced Animations </a:t>
            </a:r>
            <a:r>
              <a:rPr lang="en-US"/>
              <a:t>group, click </a:t>
            </a:r>
            <a:r>
              <a:rPr lang="en-US" b="1"/>
              <a:t>Add Effect</a:t>
            </a:r>
            <a:r>
              <a:rPr lang="en-US"/>
              <a:t>, and then click </a:t>
            </a:r>
            <a:r>
              <a:rPr lang="en-US" b="1"/>
              <a:t>More Entrance Effects</a:t>
            </a:r>
            <a:r>
              <a:rPr lang="en-US"/>
              <a:t>. In the </a:t>
            </a:r>
            <a:r>
              <a:rPr lang="en-US" b="1"/>
              <a:t>Add Entrance Effect </a:t>
            </a:r>
            <a:r>
              <a:rPr lang="en-US"/>
              <a:t>dialog box, under </a:t>
            </a:r>
            <a:r>
              <a:rPr lang="en-US" b="1"/>
              <a:t>Subtle</a:t>
            </a:r>
            <a:r>
              <a:rPr lang="en-US"/>
              <a:t>, click </a:t>
            </a:r>
            <a:r>
              <a:rPr lang="en-US" b="1"/>
              <a:t>Fade</a:t>
            </a:r>
            <a:r>
              <a:rPr lang="en-US"/>
              <a:t>, and then click </a:t>
            </a:r>
            <a:r>
              <a:rPr lang="en-US" b="1"/>
              <a:t>OK</a:t>
            </a:r>
            <a:r>
              <a:rPr lang="en-US"/>
              <a:t>. </a:t>
            </a:r>
          </a:p>
          <a:p>
            <a:pPr algn="l" rtl="0" eaLnBrk="1" hangingPunct="1">
              <a:spcBef>
                <a:spcPct val="0"/>
              </a:spcBef>
              <a:buFont typeface="Calibri" pitchFamily="34" charset="0"/>
              <a:buAutoNum type="arabicPeriod"/>
            </a:pPr>
            <a:r>
              <a:rPr lang="en-US"/>
              <a:t>On the </a:t>
            </a:r>
            <a:r>
              <a:rPr lang="en-US" b="1"/>
              <a:t>Animations</a:t>
            </a:r>
            <a:r>
              <a:rPr lang="en-US"/>
              <a:t> tab, in the </a:t>
            </a:r>
            <a:r>
              <a:rPr lang="en-US" b="1"/>
              <a:t>Timing</a:t>
            </a:r>
            <a:r>
              <a:rPr lang="en-US"/>
              <a:t> group, in the </a:t>
            </a:r>
            <a:r>
              <a:rPr lang="en-US" b="1"/>
              <a:t>Start</a:t>
            </a:r>
            <a:r>
              <a:rPr lang="en-US"/>
              <a:t> list, select </a:t>
            </a:r>
            <a:r>
              <a:rPr lang="en-US" b="1"/>
              <a:t>With</a:t>
            </a:r>
            <a:r>
              <a:rPr lang="en-US"/>
              <a:t> </a:t>
            </a:r>
            <a:r>
              <a:rPr lang="en-US" b="1"/>
              <a:t>Previous</a:t>
            </a:r>
            <a:r>
              <a:rPr lang="en-US"/>
              <a:t>.</a:t>
            </a:r>
          </a:p>
          <a:p>
            <a:pPr algn="l" rtl="0" eaLnBrk="1" hangingPunct="1">
              <a:spcBef>
                <a:spcPct val="0"/>
              </a:spcBef>
              <a:buFont typeface="Calibri" pitchFamily="34" charset="0"/>
              <a:buAutoNum type="arabicPeriod"/>
            </a:pPr>
            <a:r>
              <a:rPr lang="en-US"/>
              <a:t>On the </a:t>
            </a:r>
            <a:r>
              <a:rPr lang="en-US" b="1"/>
              <a:t>Animations</a:t>
            </a:r>
            <a:r>
              <a:rPr lang="en-US"/>
              <a:t> tab, in the </a:t>
            </a:r>
            <a:r>
              <a:rPr lang="en-US" b="1"/>
              <a:t>Timing</a:t>
            </a:r>
            <a:r>
              <a:rPr lang="en-US"/>
              <a:t> group, in the </a:t>
            </a:r>
            <a:r>
              <a:rPr lang="en-US" b="1"/>
              <a:t>Duration </a:t>
            </a:r>
            <a:r>
              <a:rPr lang="en-US"/>
              <a:t>box, enter </a:t>
            </a:r>
            <a:r>
              <a:rPr lang="en-US" b="1"/>
              <a:t>1</a:t>
            </a:r>
            <a:r>
              <a:rPr lang="en-US"/>
              <a:t>. </a:t>
            </a:r>
          </a:p>
          <a:p>
            <a:pPr>
              <a:buFont typeface="Calibri" pitchFamily="34" charset="0"/>
              <a:buAutoNum type="arabicPeriod"/>
            </a:pPr>
            <a:endParaRPr lang="en-US"/>
          </a:p>
        </p:txBody>
      </p:sp>
      <p:sp>
        <p:nvSpPr>
          <p:cNvPr id="106499" name="Slide Image Placeholder 5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552450" y="468313"/>
            <a:ext cx="3198813" cy="239871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5" name="cmFlash75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43113"/>
            <a:ext cx="9144000" cy="1112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9BC2790-0E91-4DC7-923D-DDA3A30971A4}" type="slidenum">
              <a:rPr lang="ar-SA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1124D8F-DD9F-47BE-B15D-D671B64A6B5F}" type="slidenum">
              <a:rPr lang="ar-SA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7A58816-0787-4897-BC39-1D4229868405}" type="slidenum">
              <a:rPr lang="ar-SA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722049" y="2355850"/>
            <a:ext cx="7690114" cy="1384994"/>
          </a:xfrm>
        </p:spPr>
        <p:txBody>
          <a:bodyPr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10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785843" y="785830"/>
            <a:ext cx="8215313" cy="521493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fld id="{E794122F-0D2A-427E-B79F-E8074DF4AF2E}" type="datetimeFigureOut">
              <a:rPr lang="zh-CN" altLang="en-US"/>
              <a:pPr>
                <a:defRPr/>
              </a:pPr>
              <a:t>2023/9/10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  <a:ea typeface="华文楷体"/>
                <a:cs typeface="华文楷体"/>
              </a:defRPr>
            </a:lvl1pPr>
          </a:lstStyle>
          <a:p>
            <a:pPr>
              <a:defRPr/>
            </a:pPr>
            <a:fld id="{36E35901-67D7-493A-996C-7B31556FCEC0}" type="slidenum">
              <a:rPr lang="ar-SA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785843" y="785830"/>
            <a:ext cx="8215313" cy="521493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fld id="{E794122F-0D2A-427E-B79F-E8074DF4AF2E}" type="datetimeFigureOut">
              <a:rPr lang="zh-CN" altLang="en-US"/>
              <a:pPr>
                <a:defRPr/>
              </a:pPr>
              <a:t>2023/9/10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  <a:ea typeface="华文楷体"/>
                <a:cs typeface="华文楷体"/>
              </a:defRPr>
            </a:lvl1pPr>
          </a:lstStyle>
          <a:p>
            <a:pPr>
              <a:defRPr/>
            </a:pPr>
            <a:fld id="{3E9A6511-F80D-43C0-A324-6A7627AE6042}" type="slidenum">
              <a:rPr lang="ar-SA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785843" y="785830"/>
            <a:ext cx="8215313" cy="521493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fld id="{E794122F-0D2A-427E-B79F-E8074DF4AF2E}" type="datetimeFigureOut">
              <a:rPr lang="zh-CN" altLang="en-US"/>
              <a:pPr>
                <a:defRPr/>
              </a:pPr>
              <a:t>2023/9/10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  <a:ea typeface="华文楷体"/>
                <a:cs typeface="华文楷体"/>
              </a:defRPr>
            </a:lvl1pPr>
          </a:lstStyle>
          <a:p>
            <a:pPr>
              <a:defRPr/>
            </a:pPr>
            <a:fld id="{329F8D10-F206-4E5B-B5BD-80C15A220D6A}" type="slidenum">
              <a:rPr lang="ar-SA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722049" y="2355850"/>
            <a:ext cx="7690114" cy="1384994"/>
          </a:xfrm>
        </p:spPr>
        <p:txBody>
          <a:bodyPr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10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785843" y="785830"/>
            <a:ext cx="8215313" cy="521493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fld id="{E794122F-0D2A-427E-B79F-E8074DF4AF2E}" type="datetimeFigureOut">
              <a:rPr lang="zh-CN" altLang="en-US"/>
              <a:pPr>
                <a:defRPr/>
              </a:pPr>
              <a:t>2023/9/10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  <a:ea typeface="华文楷体"/>
                <a:cs typeface="华文楷体"/>
              </a:defRPr>
            </a:lvl1pPr>
          </a:lstStyle>
          <a:p>
            <a:pPr>
              <a:defRPr/>
            </a:pPr>
            <a:fld id="{D162FD0D-2B1D-41A5-ACCA-B80556F08351}" type="slidenum">
              <a:rPr lang="ar-SA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785843" y="785830"/>
            <a:ext cx="8215313" cy="521493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fld id="{E794122F-0D2A-427E-B79F-E8074DF4AF2E}" type="datetimeFigureOut">
              <a:rPr lang="zh-CN" altLang="en-US"/>
              <a:pPr>
                <a:defRPr/>
              </a:pPr>
              <a:t>2023/9/10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  <a:ea typeface="华文楷体"/>
                <a:cs typeface="华文楷体"/>
              </a:defRPr>
            </a:lvl1pPr>
          </a:lstStyle>
          <a:p>
            <a:pPr>
              <a:defRPr/>
            </a:pPr>
            <a:fld id="{D07E5589-A460-443D-AD23-D5045511FEE3}" type="slidenum">
              <a:rPr lang="ar-SA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785843" y="785830"/>
            <a:ext cx="8215313" cy="521493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fld id="{E794122F-0D2A-427E-B79F-E8074DF4AF2E}" type="datetimeFigureOut">
              <a:rPr lang="zh-CN" altLang="en-US"/>
              <a:pPr>
                <a:defRPr/>
              </a:pPr>
              <a:t>2023/9/10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  <a:ea typeface="华文楷体"/>
                <a:cs typeface="华文楷体"/>
              </a:defRPr>
            </a:lvl1pPr>
          </a:lstStyle>
          <a:p>
            <a:pPr>
              <a:defRPr/>
            </a:pPr>
            <a:fld id="{FF29F0B8-768D-4E2E-B8B1-9349575F6A96}" type="slidenum">
              <a:rPr lang="ar-SA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CC1DECE-FFC8-4454-8A63-73FD84B20869}" type="slidenum">
              <a:rPr lang="ar-SA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C82D40F-6E34-4CAF-B7E9-6A2C8769B2F7}" type="slidenum">
              <a:rPr lang="ar-SA"/>
              <a:pPr>
                <a:defRPr/>
              </a:pPr>
              <a:t>‹#›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166ECD1-B9D7-4A94-B888-18498BAA4A2C}" type="slidenum">
              <a:rPr lang="ar-SA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F2A8A83-4D42-46BD-BD6B-43D1E7F05D79}" type="slidenum">
              <a:rPr lang="ar-SA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E164979-DA1A-4823-97B9-632C6C164560}" type="slidenum">
              <a:rPr lang="ar-SA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837E872-0247-4993-A3B0-523C1D678B47}" type="slidenum">
              <a:rPr lang="ar-SA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A0629CD-EAEA-4F73-B506-DE9EF16CE20A}" type="slidenum">
              <a:rPr lang="ar-SA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B22FA64-C0D1-4A4B-931B-0D1378CDE2C1}" type="slidenum">
              <a:rPr lang="ar-SA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1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173" name="Text Placeholder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D38E27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fld id="{F1AA8B22-BBA0-4745-A4E4-6C494727FCAC}" type="datetime1">
              <a:rPr lang="fa-IR"/>
              <a:pPr>
                <a:defRPr/>
              </a:pPr>
              <a:t>25/02/1445</a:t>
            </a:fld>
            <a:endParaRPr lang="fa-IR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D38E27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fa-IR"/>
              <a:t>اداره کل درآمد حق بیمه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D38E27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fld id="{9CCB0B57-45CE-4540-AD59-256D0DFA4295}" type="slidenum">
              <a:rPr lang="ar-SA"/>
              <a:pPr>
                <a:defRPr/>
              </a:pPr>
              <a:t>‹#›</a:t>
            </a:fld>
            <a:endParaRPr lang="fa-IR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Arial" charset="0"/>
              <a:cs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688" r:id="rId1"/>
    <p:sldLayoutId id="2147486689" r:id="rId2"/>
    <p:sldLayoutId id="2147486690" r:id="rId3"/>
    <p:sldLayoutId id="2147486691" r:id="rId4"/>
    <p:sldLayoutId id="2147486692" r:id="rId5"/>
    <p:sldLayoutId id="2147486693" r:id="rId6"/>
    <p:sldLayoutId id="2147486694" r:id="rId7"/>
    <p:sldLayoutId id="2147486695" r:id="rId8"/>
    <p:sldLayoutId id="2147486696" r:id="rId9"/>
    <p:sldLayoutId id="2147486697" r:id="rId10"/>
    <p:sldLayoutId id="2147486698" r:id="rId11"/>
    <p:sldLayoutId id="2147486699" r:id="rId12"/>
    <p:sldLayoutId id="2147486700" r:id="rId13"/>
    <p:sldLayoutId id="2147486702" r:id="rId14"/>
    <p:sldLayoutId id="2147486703" r:id="rId15"/>
    <p:sldLayoutId id="2147486704" r:id="rId16"/>
    <p:sldLayoutId id="2147486705" r:id="rId17"/>
    <p:sldLayoutId id="2147486706" r:id="rId18"/>
    <p:sldLayoutId id="2147486707" r:id="rId19"/>
  </p:sldLayoutIdLst>
  <p:transition>
    <p:fade/>
  </p:transition>
  <p:hf hdr="0" dt="0"/>
  <p:txStyles>
    <p:titleStyle>
      <a:lvl1pPr algn="l" rtl="1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1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1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1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1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1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1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1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1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r" rtl="1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r" rtl="1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r" rtl="1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r" rtl="1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791200" y="0"/>
            <a:ext cx="2133600" cy="685800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91200" y="1412777"/>
            <a:ext cx="3352800" cy="2810578"/>
          </a:xfrm>
          <a:prstGeom prst="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</p:spPr>
      </p:pic>
      <p:sp>
        <p:nvSpPr>
          <p:cNvPr id="5" name="Rectangle 4"/>
          <p:cNvSpPr/>
          <p:nvPr/>
        </p:nvSpPr>
        <p:spPr>
          <a:xfrm>
            <a:off x="5638800" y="990600"/>
            <a:ext cx="2438400" cy="3657600"/>
          </a:xfrm>
          <a:prstGeom prst="rect">
            <a:avLst/>
          </a:prstGeom>
          <a:noFill/>
          <a:ln w="9525">
            <a:solidFill>
              <a:schemeClr val="bg1">
                <a:alpha val="3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38800" y="4223355"/>
            <a:ext cx="3397696" cy="36933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b="1" dirty="0">
                <a:latin typeface="Gill Sans MT Condensed" pitchFamily="34" charset="0"/>
                <a:cs typeface="B Titr" pitchFamily="2" charset="-78"/>
              </a:rPr>
              <a:t>اداره کل استان فارس</a:t>
            </a:r>
            <a:endParaRPr lang="en-US" b="1" dirty="0">
              <a:latin typeface="Gill Sans MT Condensed" pitchFamily="34" charset="0"/>
              <a:cs typeface="B Titr" pitchFamily="2" charset="-7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284984"/>
            <a:ext cx="5791200" cy="3312367"/>
          </a:xfrm>
        </p:spPr>
        <p:txBody>
          <a:bodyPr>
            <a:normAutofit fontScale="90000"/>
          </a:bodyPr>
          <a:lstStyle/>
          <a:p>
            <a:pPr algn="ctr"/>
            <a:r>
              <a:rPr lang="fa-IR" sz="3100" b="1" dirty="0" smtClean="0">
                <a:solidFill>
                  <a:srgbClr val="002060"/>
                </a:solidFill>
                <a:cs typeface="B Titr" panose="00000700000000000000" pitchFamily="2" charset="-78"/>
              </a:rPr>
              <a:t>مرکزرشدفناوری اطلاعات علوم پزشکی شیراز</a:t>
            </a:r>
            <a:r>
              <a:rPr lang="en-US" sz="3100" b="1" dirty="0" smtClean="0">
                <a:solidFill>
                  <a:srgbClr val="002060"/>
                </a:solidFill>
                <a:cs typeface="B Titr" panose="00000700000000000000" pitchFamily="2" charset="-78"/>
              </a:rPr>
              <a:t/>
            </a:r>
            <a:br>
              <a:rPr lang="en-US" sz="3100" b="1" dirty="0" smtClean="0">
                <a:solidFill>
                  <a:srgbClr val="002060"/>
                </a:solidFill>
                <a:cs typeface="B Titr" panose="00000700000000000000" pitchFamily="2" charset="-78"/>
              </a:rPr>
            </a:br>
            <a:r>
              <a:rPr lang="fa-IR" b="1" dirty="0" smtClean="0">
                <a:cs typeface="B Titr" panose="00000700000000000000" pitchFamily="2" charset="-78"/>
              </a:rPr>
              <a:t/>
            </a:r>
            <a:br>
              <a:rPr lang="fa-IR" b="1" dirty="0" smtClean="0">
                <a:cs typeface="B Titr" panose="00000700000000000000" pitchFamily="2" charset="-78"/>
              </a:rPr>
            </a:br>
            <a:r>
              <a:rPr lang="fa-IR" sz="2000" b="1" dirty="0" smtClean="0">
                <a:cs typeface="B Titr" panose="00000700000000000000" pitchFamily="2" charset="-78"/>
              </a:rPr>
              <a:t>20شهریور1402</a:t>
            </a:r>
            <a:r>
              <a:rPr lang="fa-IR" b="1" dirty="0">
                <a:cs typeface="B Titr" panose="00000700000000000000" pitchFamily="2" charset="-78"/>
              </a:rPr>
              <a:t/>
            </a:r>
            <a:br>
              <a:rPr lang="fa-IR" b="1" dirty="0">
                <a:cs typeface="B Titr" panose="00000700000000000000" pitchFamily="2" charset="-78"/>
              </a:rPr>
            </a:br>
            <a:r>
              <a:rPr lang="fa-IR" b="1" dirty="0">
                <a:cs typeface="B Titr" panose="00000700000000000000" pitchFamily="2" charset="-78"/>
              </a:rPr>
              <a:t/>
            </a:r>
            <a:br>
              <a:rPr lang="fa-IR" b="1" dirty="0">
                <a:cs typeface="B Titr" panose="00000700000000000000" pitchFamily="2" charset="-78"/>
              </a:rPr>
            </a:br>
            <a:r>
              <a:rPr lang="fa-IR" sz="2700" b="1" dirty="0">
                <a:cs typeface="B Titr" panose="00000700000000000000" pitchFamily="2" charset="-78"/>
              </a:rPr>
              <a:t>مدرس:</a:t>
            </a:r>
            <a:br>
              <a:rPr lang="fa-IR" sz="2700" b="1" dirty="0">
                <a:cs typeface="B Titr" panose="00000700000000000000" pitchFamily="2" charset="-78"/>
              </a:rPr>
            </a:br>
            <a:r>
              <a:rPr lang="fa-IR" sz="2000" dirty="0">
                <a:solidFill>
                  <a:srgbClr val="002060"/>
                </a:solidFill>
                <a:cs typeface="B Titr" panose="00000700000000000000" pitchFamily="2" charset="-78"/>
              </a:rPr>
              <a:t>دکتر محمدصادق قیصری</a:t>
            </a:r>
            <a:br>
              <a:rPr lang="fa-IR" sz="2000" dirty="0">
                <a:solidFill>
                  <a:srgbClr val="002060"/>
                </a:solidFill>
                <a:cs typeface="B Titr" panose="00000700000000000000" pitchFamily="2" charset="-78"/>
              </a:rPr>
            </a:br>
            <a:r>
              <a:rPr lang="fa-IR" sz="2000" dirty="0">
                <a:solidFill>
                  <a:srgbClr val="002060"/>
                </a:solidFill>
                <a:cs typeface="B Titr" panose="00000700000000000000" pitchFamily="2" charset="-78"/>
              </a:rPr>
              <a:t>کارشناس ارشدوصول حق بیمه اداره کل فارس</a:t>
            </a:r>
            <a:endParaRPr lang="en-US" sz="2000" dirty="0">
              <a:solidFill>
                <a:srgbClr val="002060"/>
              </a:solidFill>
              <a:cs typeface="B Titr" panose="00000700000000000000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188640"/>
            <a:ext cx="5257800" cy="1800200"/>
          </a:xfrm>
        </p:spPr>
        <p:txBody>
          <a:bodyPr anchor="t"/>
          <a:lstStyle/>
          <a:p>
            <a:pPr algn="ctr"/>
            <a:r>
              <a:rPr lang="fa-IR" sz="3600" dirty="0">
                <a:solidFill>
                  <a:srgbClr val="0070C0"/>
                </a:solidFill>
                <a:cs typeface="B Titr" panose="00000700000000000000" pitchFamily="2" charset="-78"/>
              </a:rPr>
              <a:t>قوانین ومقررات تامین اجتماعی  </a:t>
            </a:r>
            <a:endParaRPr lang="en-US" sz="3600" dirty="0">
              <a:solidFill>
                <a:srgbClr val="0070C0"/>
              </a:solidFill>
              <a:cs typeface="B Titr" panose="00000700000000000000" pitchFamily="2" charset="-78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90261 -4.07956E-6 L 0.19479 -4.07956E-6 L 1.38889E-6 -4.07956E-6 " pathEditMode="relative" ptsTypes="A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02  E" pathEditMode="relative" ptsTypes="">
                                      <p:cBhvr>
                                        <p:cTn id="11" dur="2000" spd="-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37E872-0247-4993-A3B0-523C1D678B47}" type="slidenum">
              <a:rPr lang="ar-SA" smtClean="0"/>
              <a:pPr>
                <a:defRPr/>
              </a:pPr>
              <a:t>10</a:t>
            </a:fld>
            <a:endParaRPr lang="es-ES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559556"/>
              </p:ext>
            </p:extLst>
          </p:nvPr>
        </p:nvGraphicFramePr>
        <p:xfrm>
          <a:off x="683568" y="1052736"/>
          <a:ext cx="7992888" cy="5805264"/>
        </p:xfrm>
        <a:graphic>
          <a:graphicData uri="http://schemas.openxmlformats.org/drawingml/2006/table">
            <a:tbl>
              <a:tblPr rtl="1"/>
              <a:tblGrid>
                <a:gridCol w="79928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805264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fa-IR" sz="2400" b="1" dirty="0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B Nazanin" pitchFamily="2" charset="-78"/>
                        </a:rPr>
                        <a:t>تکالیف</a:t>
                      </a:r>
                      <a:r>
                        <a:rPr lang="fa-IR" sz="2400" b="1" baseline="0" dirty="0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B Nazanin" pitchFamily="2" charset="-78"/>
                        </a:rPr>
                        <a:t> اجرای ماده38:</a:t>
                      </a:r>
                      <a:r>
                        <a:rPr lang="fa-IR" sz="2400" b="1" baseline="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B Nazanin" pitchFamily="2" charset="-78"/>
                        </a:rPr>
                        <a:t>ارسال-نگهداری سپرده-اخذمفاصاحساب</a:t>
                      </a:r>
                      <a:endParaRPr lang="fa-IR" sz="2400" b="1" dirty="0" smtClean="0">
                        <a:solidFill>
                          <a:schemeClr val="tx1"/>
                        </a:solidFill>
                        <a:latin typeface="Calibri"/>
                        <a:ea typeface="Calibri"/>
                        <a:cs typeface="B Nazanin" pitchFamily="2" charset="-78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fa-IR" sz="2400" b="1" dirty="0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B Nazanin" pitchFamily="2" charset="-78"/>
                        </a:rPr>
                        <a:t>قراردادها</a:t>
                      </a:r>
                      <a:r>
                        <a:rPr lang="fa-IR" sz="2400" b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B Nazanin" pitchFamily="2" charset="-78"/>
                        </a:rPr>
                        <a:t>:</a:t>
                      </a:r>
                    </a:p>
                    <a:p>
                      <a:pPr algn="r" rtl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fa-IR" sz="2400" b="1" dirty="0">
                          <a:latin typeface="Calibri"/>
                          <a:ea typeface="Calibri"/>
                          <a:cs typeface="B Nazanin" pitchFamily="2" charset="-78"/>
                        </a:rPr>
                        <a:t>-نگهداری 5درصدوآخرین قسط تادریافت مفاصاحساب.</a:t>
                      </a:r>
                    </a:p>
                    <a:p>
                      <a:pPr algn="r" rtl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fa-IR" sz="2400" b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B Nazanin" pitchFamily="2" charset="-78"/>
                        </a:rPr>
                        <a:t>فاکتورها:</a:t>
                      </a:r>
                    </a:p>
                    <a:p>
                      <a:pPr algn="r" rtl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fa-IR" sz="2400" b="1" dirty="0">
                          <a:latin typeface="Calibri"/>
                          <a:ea typeface="Calibri"/>
                          <a:cs typeface="B Nazanin" pitchFamily="2" charset="-78"/>
                        </a:rPr>
                        <a:t>-فاکتورهای خریدکالا وخدمات مشمول ماده38نمی باشد.</a:t>
                      </a:r>
                    </a:p>
                    <a:p>
                      <a:pPr algn="r" rtl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fa-IR" sz="2400" b="1" dirty="0">
                          <a:latin typeface="Calibri"/>
                          <a:ea typeface="Calibri"/>
                          <a:cs typeface="B Nazanin" pitchFamily="2" charset="-78"/>
                        </a:rPr>
                        <a:t>-اگرفاکتورجنبه سفارشی داشته باشدمشمول ماده 38می باشد</a:t>
                      </a:r>
                    </a:p>
                    <a:p>
                      <a:pPr algn="r" rtl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fa-IR" sz="2400" b="1" dirty="0">
                          <a:latin typeface="Calibri"/>
                          <a:ea typeface="Calibri"/>
                          <a:cs typeface="B Nazanin" pitchFamily="2" charset="-78"/>
                        </a:rPr>
                        <a:t>اقدامات ضروری درخصوص فاکتورهای سفارشی:</a:t>
                      </a:r>
                    </a:p>
                    <a:p>
                      <a:pPr algn="r" rtl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fa-IR" sz="2400" b="1" dirty="0">
                          <a:latin typeface="Calibri"/>
                          <a:ea typeface="Calibri"/>
                          <a:cs typeface="B Nazanin" pitchFamily="2" charset="-78"/>
                        </a:rPr>
                        <a:t>-فاکتورتمام مولفه های یک فاکتوررسمی راداشته باشد</a:t>
                      </a:r>
                    </a:p>
                    <a:p>
                      <a:pPr algn="r" rtl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fa-IR" sz="2400" b="1" dirty="0">
                          <a:latin typeface="Calibri"/>
                          <a:ea typeface="Calibri"/>
                          <a:cs typeface="B Nazanin" pitchFamily="2" charset="-78"/>
                        </a:rPr>
                        <a:t>-کدکارگاهی تامین اجتماعی فروشنده درفاکتوردرج شده باشد.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899592" y="116632"/>
            <a:ext cx="7776864" cy="936104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anchor="ctr">
            <a:normAutofit/>
          </a:bodyPr>
          <a:lstStyle/>
          <a:p>
            <a:pPr lvl="1" algn="just" fontAlgn="b"/>
            <a:r>
              <a:rPr lang="fa-IR" sz="2000" dirty="0">
                <a:latin typeface="Tahoma" pitchFamily="34" charset="0"/>
                <a:cs typeface="B Titr" pitchFamily="2" charset="-78"/>
              </a:rPr>
              <a:t>-ماده38قانون تامین اجتماعی ازمنظرواگذارنده وپیمانکارومسولیت هرکدام</a:t>
            </a:r>
          </a:p>
        </p:txBody>
      </p:sp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37E872-0247-4993-A3B0-523C1D678B47}" type="slidenum">
              <a:rPr lang="ar-SA" smtClean="0"/>
              <a:pPr>
                <a:defRPr/>
              </a:pPr>
              <a:t>11</a:t>
            </a:fld>
            <a:endParaRPr lang="es-ES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1273410"/>
              </p:ext>
            </p:extLst>
          </p:nvPr>
        </p:nvGraphicFramePr>
        <p:xfrm>
          <a:off x="0" y="1076772"/>
          <a:ext cx="9144000" cy="5781228"/>
        </p:xfrm>
        <a:graphic>
          <a:graphicData uri="http://schemas.openxmlformats.org/drawingml/2006/table">
            <a:tbl>
              <a:tblPr rtl="1"/>
              <a:tblGrid>
                <a:gridCol w="914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781228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fa-IR" sz="20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B Titr" panose="00000700000000000000" pitchFamily="2" charset="-78"/>
                        </a:rPr>
                        <a:t>نحوه محاسبه قراردادهای پیمانکاری :</a:t>
                      </a:r>
                    </a:p>
                    <a:p>
                      <a:pPr algn="r" rtl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fa-IR" sz="2400" b="1" dirty="0" smtClean="0">
                          <a:latin typeface="Calibri"/>
                          <a:ea typeface="Calibri"/>
                          <a:cs typeface="B Nazanin" pitchFamily="2" charset="-78"/>
                        </a:rPr>
                        <a:t>-بخشنامه14الی</a:t>
                      </a:r>
                      <a:r>
                        <a:rPr lang="fa-IR" sz="2400" b="1" baseline="0" dirty="0" smtClean="0">
                          <a:latin typeface="Calibri"/>
                          <a:ea typeface="Calibri"/>
                          <a:cs typeface="B Nazanin" pitchFamily="2" charset="-78"/>
                        </a:rPr>
                        <a:t> 14/13</a:t>
                      </a:r>
                    </a:p>
                    <a:p>
                      <a:pPr algn="r" rtl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fa-IR" sz="2400" b="1" baseline="0" dirty="0" smtClean="0">
                          <a:latin typeface="Calibri"/>
                          <a:ea typeface="Calibri"/>
                          <a:cs typeface="B Nazanin" pitchFamily="2" charset="-78"/>
                        </a:rPr>
                        <a:t>-بخشنامه تنقیح وتلخیص ضوابط بیمه ای مقاطعه کاران</a:t>
                      </a:r>
                      <a:endParaRPr lang="fa-IR" sz="2400" b="1" dirty="0"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683568" y="24036"/>
            <a:ext cx="7776864" cy="1052736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anchor="ctr">
            <a:normAutofit/>
          </a:bodyPr>
          <a:lstStyle/>
          <a:p>
            <a:pPr lvl="1" algn="just" fontAlgn="b"/>
            <a:r>
              <a:rPr lang="fa-IR" sz="2000" dirty="0">
                <a:latin typeface="Tahoma" pitchFamily="34" charset="0"/>
                <a:cs typeface="B Titr" pitchFamily="2" charset="-78"/>
              </a:rPr>
              <a:t>-</a:t>
            </a:r>
            <a:r>
              <a:rPr lang="fa-IR" sz="2000" dirty="0" smtClean="0">
                <a:latin typeface="Tahoma" pitchFamily="34" charset="0"/>
                <a:cs typeface="B Titr" pitchFamily="2" charset="-78"/>
              </a:rPr>
              <a:t>ماده41قانون </a:t>
            </a:r>
            <a:r>
              <a:rPr lang="fa-IR" sz="2000" dirty="0">
                <a:latin typeface="Tahoma" pitchFamily="34" charset="0"/>
                <a:cs typeface="B Titr" pitchFamily="2" charset="-78"/>
              </a:rPr>
              <a:t>تامین </a:t>
            </a:r>
            <a:r>
              <a:rPr lang="fa-IR" sz="2000" dirty="0" smtClean="0">
                <a:latin typeface="Tahoma" pitchFamily="34" charset="0"/>
                <a:cs typeface="B Titr" pitchFamily="2" charset="-78"/>
              </a:rPr>
              <a:t>اجتماعی</a:t>
            </a:r>
            <a:endParaRPr lang="fa-IR" sz="2000" dirty="0">
              <a:latin typeface="Tahoma" pitchFamily="34" charset="0"/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351984388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37E872-0247-4993-A3B0-523C1D678B47}" type="slidenum">
              <a:rPr lang="ar-SA" smtClean="0"/>
              <a:pPr>
                <a:defRPr/>
              </a:pPr>
              <a:t>12</a:t>
            </a:fld>
            <a:endParaRPr lang="es-ES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7773861"/>
              </p:ext>
            </p:extLst>
          </p:nvPr>
        </p:nvGraphicFramePr>
        <p:xfrm>
          <a:off x="0" y="1076772"/>
          <a:ext cx="9144000" cy="5781228"/>
        </p:xfrm>
        <a:graphic>
          <a:graphicData uri="http://schemas.openxmlformats.org/drawingml/2006/table">
            <a:tbl>
              <a:tblPr rtl="1"/>
              <a:tblGrid>
                <a:gridCol w="914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781228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fa-IR" sz="2400" b="1" baseline="0" dirty="0" smtClean="0">
                          <a:latin typeface="Calibri"/>
                          <a:ea typeface="Calibri"/>
                          <a:cs typeface="B Nazanin" pitchFamily="2" charset="-78"/>
                        </a:rPr>
                        <a:t> این بخشنامه شامل 6فصل می باشد:</a:t>
                      </a:r>
                    </a:p>
                    <a:p>
                      <a:pPr algn="r" rtl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endParaRPr lang="fa-IR" sz="2400" b="1" baseline="0" dirty="0" smtClean="0">
                        <a:latin typeface="Calibri"/>
                        <a:ea typeface="Calibri"/>
                        <a:cs typeface="B Nazanin" pitchFamily="2" charset="-78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fa-IR" sz="2400" b="1" baseline="0" dirty="0" smtClean="0">
                          <a:latin typeface="Calibri"/>
                          <a:ea typeface="Calibri"/>
                          <a:cs typeface="B Nazanin" pitchFamily="2" charset="-78"/>
                        </a:rPr>
                        <a:t>فصل اول:قوانین ومقررات اجرایی</a:t>
                      </a:r>
                    </a:p>
                    <a:p>
                      <a:pPr algn="r" rtl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fa-IR" sz="2400" b="1" baseline="0" dirty="0" smtClean="0">
                          <a:latin typeface="Calibri"/>
                          <a:ea typeface="Calibri"/>
                          <a:cs typeface="B Nazanin" pitchFamily="2" charset="-78"/>
                        </a:rPr>
                        <a:t>فصل دوم:تشکیل پرونده ودریافت صورت مزدوحقوق بیمه شدگان</a:t>
                      </a:r>
                    </a:p>
                    <a:p>
                      <a:pPr algn="r" rtl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fa-IR" sz="2400" b="1" baseline="0" dirty="0" smtClean="0">
                          <a:latin typeface="Calibri"/>
                          <a:ea typeface="Calibri"/>
                          <a:cs typeface="B Nazanin" pitchFamily="2" charset="-78"/>
                        </a:rPr>
                        <a:t>فصل سوم:قراردادهای پیمانکاری مشمول ضوابط طرحهای عمرانی</a:t>
                      </a:r>
                    </a:p>
                    <a:p>
                      <a:pPr algn="r" rtl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fa-IR" sz="2400" b="1" baseline="0" dirty="0" smtClean="0">
                          <a:latin typeface="Calibri"/>
                          <a:ea typeface="Calibri"/>
                          <a:cs typeface="B Nazanin" pitchFamily="2" charset="-78"/>
                        </a:rPr>
                        <a:t>فصل چهارم:</a:t>
                      </a:r>
                      <a:r>
                        <a:rPr lang="fa-IR" sz="2400" b="1" i="1" u="sng" baseline="0" dirty="0" smtClean="0">
                          <a:latin typeface="Calibri"/>
                          <a:ea typeface="Calibri"/>
                          <a:cs typeface="B Nazanin" pitchFamily="2" charset="-78"/>
                        </a:rPr>
                        <a:t>قراردادهای مقاطعه کاری غیرعمرانی</a:t>
                      </a:r>
                    </a:p>
                    <a:p>
                      <a:pPr algn="r" rtl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fa-IR" sz="2400" b="1" i="0" u="none" baseline="0" dirty="0" smtClean="0">
                          <a:latin typeface="Calibri"/>
                          <a:ea typeface="Calibri"/>
                          <a:cs typeface="B Nazanin" pitchFamily="2" charset="-78"/>
                        </a:rPr>
                        <a:t>فصل پنجم:مفاصاحساب ماده38قانون تامین اجتماعی</a:t>
                      </a:r>
                    </a:p>
                    <a:p>
                      <a:pPr algn="r" rtl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fa-IR" sz="2400" b="1" i="0" u="none" baseline="0" dirty="0" smtClean="0">
                          <a:latin typeface="Calibri"/>
                          <a:ea typeface="Calibri"/>
                          <a:cs typeface="B Nazanin" pitchFamily="2" charset="-78"/>
                        </a:rPr>
                        <a:t>فصل ششم:تکالیف واگذارندگان کار،مقاطعه کاران وسازمان تامین اجتماعی</a:t>
                      </a:r>
                    </a:p>
                    <a:p>
                      <a:pPr algn="r" rtl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fa-IR" sz="2400" b="1" i="0" u="none" baseline="0" dirty="0" smtClean="0">
                          <a:latin typeface="Calibri"/>
                          <a:ea typeface="Calibri"/>
                          <a:cs typeface="B Nazanin" pitchFamily="2" charset="-78"/>
                        </a:rPr>
                        <a:t>فصل هفتم:سایرموارد</a:t>
                      </a:r>
                      <a:endParaRPr lang="fa-IR" sz="2400" b="1" i="0" u="none" dirty="0"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683568" y="24036"/>
            <a:ext cx="7776864" cy="1052736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anchor="ctr">
            <a:normAutofit/>
          </a:bodyPr>
          <a:lstStyle/>
          <a:p>
            <a:pPr lvl="1" algn="just" fontAlgn="b"/>
            <a:r>
              <a:rPr lang="fa-IR" sz="2000" b="1" dirty="0">
                <a:latin typeface="Calibri"/>
                <a:ea typeface="Calibri"/>
                <a:cs typeface="B Titr" panose="00000700000000000000" pitchFamily="2" charset="-78"/>
              </a:rPr>
              <a:t>بخشنامه تنقیح وتلخیص ضوابط بیمه ای مقاطعه کاران</a:t>
            </a:r>
            <a:endParaRPr lang="fa-IR" sz="2000" dirty="0">
              <a:latin typeface="Tahoma" pitchFamily="34" charset="0"/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202097688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37E872-0247-4993-A3B0-523C1D678B47}" type="slidenum">
              <a:rPr lang="ar-SA" smtClean="0"/>
              <a:pPr>
                <a:defRPr/>
              </a:pPr>
              <a:t>13</a:t>
            </a:fld>
            <a:endParaRPr lang="es-ES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3396959"/>
              </p:ext>
            </p:extLst>
          </p:nvPr>
        </p:nvGraphicFramePr>
        <p:xfrm>
          <a:off x="0" y="1076772"/>
          <a:ext cx="9144000" cy="5781228"/>
        </p:xfrm>
        <a:graphic>
          <a:graphicData uri="http://schemas.openxmlformats.org/drawingml/2006/table">
            <a:tbl>
              <a:tblPr rtl="1"/>
              <a:tblGrid>
                <a:gridCol w="914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781228"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2400" b="1" baseline="0" dirty="0" smtClean="0">
                          <a:latin typeface="Calibri"/>
                          <a:ea typeface="Calibri"/>
                          <a:cs typeface="B Nazanin" pitchFamily="2" charset="-78"/>
                        </a:rPr>
                        <a:t>فصل چهارم: </a:t>
                      </a:r>
                      <a:r>
                        <a:rPr lang="fa-IR" sz="2400" b="1" i="1" u="sng" baseline="0" dirty="0" smtClean="0">
                          <a:latin typeface="Calibri"/>
                          <a:ea typeface="Calibri"/>
                          <a:cs typeface="B Nazanin" pitchFamily="2" charset="-78"/>
                        </a:rPr>
                        <a:t>قراردادهای مقاطعه کاری غیرعمرانی</a:t>
                      </a:r>
                    </a:p>
                    <a:p>
                      <a:pPr marL="0" marR="0" indent="0" algn="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2400" b="1" i="1" u="none" baseline="0" dirty="0" smtClean="0">
                          <a:latin typeface="Calibri"/>
                          <a:ea typeface="Calibri"/>
                          <a:cs typeface="B Nazanin" pitchFamily="2" charset="-78"/>
                        </a:rPr>
                        <a:t>فصل چهارم در4بخش تحریرشده است:</a:t>
                      </a:r>
                    </a:p>
                    <a:p>
                      <a:pPr algn="r" rtl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fa-IR" sz="2400" b="1" baseline="0" dirty="0" smtClean="0">
                          <a:latin typeface="Calibri"/>
                          <a:ea typeface="Calibri"/>
                          <a:cs typeface="B Nazanin" pitchFamily="2" charset="-78"/>
                        </a:rPr>
                        <a:t>بخش اول:قراردادهای مصادیق ماده(47)قانون تامین اجتماعی:</a:t>
                      </a:r>
                    </a:p>
                    <a:p>
                      <a:pPr algn="r" rtl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fa-IR" sz="2400" b="1" baseline="0" dirty="0" smtClean="0">
                          <a:latin typeface="Calibri"/>
                          <a:ea typeface="Calibri"/>
                          <a:cs typeface="B Nazanin" pitchFamily="2" charset="-78"/>
                        </a:rPr>
                        <a:t>قراردادهای این بخش شامل 20عنوان می باشد:</a:t>
                      </a:r>
                    </a:p>
                    <a:p>
                      <a:pPr algn="r" rtl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fa-IR" sz="2400" b="1" baseline="0" dirty="0" smtClean="0">
                          <a:latin typeface="Calibri"/>
                          <a:ea typeface="Calibri"/>
                          <a:cs typeface="B Nazanin" pitchFamily="2" charset="-78"/>
                        </a:rPr>
                        <a:t>-قراردادهای تحقیقاتی وپژوهشی</a:t>
                      </a:r>
                    </a:p>
                    <a:p>
                      <a:pPr algn="r" rtl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fa-IR" sz="2400" b="1" baseline="0" dirty="0" smtClean="0">
                          <a:latin typeface="Calibri"/>
                          <a:ea typeface="Calibri"/>
                          <a:cs typeface="B Nazanin" pitchFamily="2" charset="-78"/>
                        </a:rPr>
                        <a:t>-قراردادهای مشاوره مدیریت</a:t>
                      </a:r>
                    </a:p>
                    <a:p>
                      <a:pPr marL="0" marR="0" indent="0" algn="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2400" b="1" baseline="0" dirty="0" smtClean="0">
                          <a:latin typeface="Calibri"/>
                          <a:ea typeface="Calibri"/>
                          <a:cs typeface="B Nazanin" pitchFamily="2" charset="-78"/>
                        </a:rPr>
                        <a:t>-قراردادهای دانش بنیان</a:t>
                      </a:r>
                    </a:p>
                    <a:p>
                      <a:pPr algn="r" rtl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endParaRPr lang="fa-IR" sz="2400" b="1" baseline="0" dirty="0" smtClean="0">
                        <a:latin typeface="Calibri"/>
                        <a:ea typeface="Calibri"/>
                        <a:cs typeface="B Nazanin" pitchFamily="2" charset="-78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endParaRPr lang="fa-IR" sz="2400" b="1" baseline="0" dirty="0" smtClean="0"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683568" y="24036"/>
            <a:ext cx="7776864" cy="1052736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anchor="ctr">
            <a:normAutofit/>
          </a:bodyPr>
          <a:lstStyle/>
          <a:p>
            <a:pPr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</a:pPr>
            <a:r>
              <a:rPr lang="fa-IR" sz="2400" b="1" dirty="0" smtClean="0">
                <a:latin typeface="Calibri"/>
                <a:ea typeface="Calibri"/>
                <a:cs typeface="B Titr" panose="00000700000000000000" pitchFamily="2" charset="-78"/>
              </a:rPr>
              <a:t>بخشنامه </a:t>
            </a:r>
            <a:r>
              <a:rPr lang="fa-IR" sz="2400" b="1" dirty="0">
                <a:latin typeface="Calibri"/>
                <a:ea typeface="Calibri"/>
                <a:cs typeface="B Titr" panose="00000700000000000000" pitchFamily="2" charset="-78"/>
              </a:rPr>
              <a:t>تنقیح وتلخیص ضوابط بیمه ای مقاطعه </a:t>
            </a:r>
            <a:r>
              <a:rPr lang="fa-IR" sz="2400" b="1" dirty="0" smtClean="0">
                <a:latin typeface="Calibri"/>
                <a:ea typeface="Calibri"/>
                <a:cs typeface="B Titr" panose="00000700000000000000" pitchFamily="2" charset="-78"/>
              </a:rPr>
              <a:t>کاران(</a:t>
            </a:r>
            <a:r>
              <a:rPr lang="fa-IR" sz="2400" b="1" dirty="0" smtClean="0">
                <a:solidFill>
                  <a:srgbClr val="C00000"/>
                </a:solidFill>
                <a:latin typeface="Calibri"/>
                <a:ea typeface="Calibri"/>
                <a:cs typeface="B Titr" panose="00000700000000000000" pitchFamily="2" charset="-78"/>
              </a:rPr>
              <a:t>فصل چهارم</a:t>
            </a:r>
            <a:r>
              <a:rPr lang="fa-IR" sz="2400" b="1" dirty="0" smtClean="0">
                <a:latin typeface="Calibri"/>
                <a:ea typeface="Calibri"/>
                <a:cs typeface="B Titr" panose="00000700000000000000" pitchFamily="2" charset="-78"/>
              </a:rPr>
              <a:t>)</a:t>
            </a:r>
            <a:endParaRPr lang="fa-IR" sz="2400" b="1" dirty="0">
              <a:latin typeface="Calibri"/>
              <a:ea typeface="Calibri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59399075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37E872-0247-4993-A3B0-523C1D678B47}" type="slidenum">
              <a:rPr lang="ar-SA" smtClean="0"/>
              <a:pPr>
                <a:defRPr/>
              </a:pPr>
              <a:t>14</a:t>
            </a:fld>
            <a:endParaRPr lang="es-ES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0297306"/>
              </p:ext>
            </p:extLst>
          </p:nvPr>
        </p:nvGraphicFramePr>
        <p:xfrm>
          <a:off x="0" y="1076772"/>
          <a:ext cx="9144000" cy="9259824"/>
        </p:xfrm>
        <a:graphic>
          <a:graphicData uri="http://schemas.openxmlformats.org/drawingml/2006/table">
            <a:tbl>
              <a:tblPr rtl="1"/>
              <a:tblGrid>
                <a:gridCol w="914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781228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fa-IR" sz="2400" b="1" baseline="0" dirty="0" smtClean="0">
                          <a:latin typeface="Calibri"/>
                          <a:ea typeface="Calibri"/>
                          <a:cs typeface="B Nazanin" pitchFamily="2" charset="-78"/>
                        </a:rPr>
                        <a:t>بخش اول:قراردادهای مصادیق ماده(47)قانون تامین اجتماعی:</a:t>
                      </a:r>
                    </a:p>
                    <a:p>
                      <a:pPr algn="r" rtl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fa-IR" sz="2400" b="1" baseline="0" dirty="0" smtClean="0">
                          <a:latin typeface="Calibri"/>
                          <a:ea typeface="Calibri"/>
                          <a:cs typeface="B Nazanin" pitchFamily="2" charset="-78"/>
                        </a:rPr>
                        <a:t>-</a:t>
                      </a:r>
                      <a:r>
                        <a:rPr lang="fa-IR" sz="2400" b="1" i="1" u="sng" baseline="0" dirty="0" smtClean="0">
                          <a:latin typeface="Calibri"/>
                          <a:ea typeface="Calibri"/>
                          <a:cs typeface="B Nazanin" pitchFamily="2" charset="-78"/>
                        </a:rPr>
                        <a:t>قراردادهای تحقیقاتی وپژوهشی:</a:t>
                      </a:r>
                    </a:p>
                    <a:p>
                      <a:pPr algn="r" rtl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fa-IR" sz="2400" b="1" baseline="0" dirty="0" smtClean="0">
                          <a:latin typeface="Calibri"/>
                          <a:ea typeface="Calibri"/>
                          <a:cs typeface="B Nazanin" pitchFamily="2" charset="-78"/>
                        </a:rPr>
                        <a:t>-دانشگاههایامراکزعلمی پژوهشی دارای مجوزازوزارت علوم یا آموزش پزشکی</a:t>
                      </a:r>
                    </a:p>
                    <a:p>
                      <a:pPr algn="r" rtl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fa-IR" sz="2400" b="0" u="sng" baseline="0" dirty="0" smtClean="0">
                          <a:latin typeface="Calibri"/>
                          <a:ea typeface="Calibri"/>
                          <a:cs typeface="B Nazanin" pitchFamily="2" charset="-78"/>
                        </a:rPr>
                        <a:t>-اگرپیمانکارشخص حقوقی دارای دفاترمالی باشد</a:t>
                      </a:r>
                      <a:r>
                        <a:rPr lang="fa-IR" sz="2000" b="0" baseline="0" dirty="0" smtClean="0">
                          <a:latin typeface="Calibri"/>
                          <a:ea typeface="Calibri"/>
                          <a:cs typeface="B Nazanin" pitchFamily="2" charset="-78"/>
                        </a:rPr>
                        <a:t>که لیست حق بیمه راطبق ضوابط پرداخت وطبق پرونده مطالباتی فاقدبدهی باشدبااخذتعهدحسابرسی می توان مفاصاحساب صادرنمود.</a:t>
                      </a:r>
                    </a:p>
                    <a:p>
                      <a:pPr algn="r" rtl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fa-IR" sz="2000" b="0" baseline="0" dirty="0" smtClean="0">
                          <a:latin typeface="Calibri"/>
                          <a:ea typeface="Calibri"/>
                          <a:cs typeface="B Nazanin" pitchFamily="2" charset="-78"/>
                        </a:rPr>
                        <a:t>درمواردیکه پیمانکارفاقددفاترمالی یاازارائه دفاترخودداری نمایدبرابرماده41محاسبه ودرصورت معرفی وتاییدحق بیمه کارکنان شاغل دردفترازپیمان کسرمی گردد</a:t>
                      </a:r>
                      <a:r>
                        <a:rPr lang="fa-IR" sz="2000" b="0" baseline="0" dirty="0" smtClean="0">
                          <a:latin typeface="Calibri"/>
                          <a:ea typeface="Calibri"/>
                          <a:cs typeface="B Nazanin" pitchFamily="2" charset="-78"/>
                        </a:rPr>
                        <a:t>.</a:t>
                      </a:r>
                      <a:endParaRPr lang="fa-IR" sz="2400" b="1" baseline="0" dirty="0" smtClean="0">
                        <a:latin typeface="Calibri"/>
                        <a:ea typeface="Calibri"/>
                        <a:cs typeface="B Nazanin" pitchFamily="2" charset="-78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fa-IR" sz="2400" b="1" i="1" u="sng" baseline="0" dirty="0" smtClean="0">
                          <a:latin typeface="Calibri"/>
                          <a:ea typeface="Calibri"/>
                          <a:cs typeface="B Nazanin" pitchFamily="2" charset="-78"/>
                        </a:rPr>
                        <a:t>-قراردادهای مشاوره </a:t>
                      </a:r>
                      <a:r>
                        <a:rPr lang="fa-IR" sz="2400" b="1" i="1" u="sng" baseline="0" dirty="0" smtClean="0">
                          <a:latin typeface="Calibri"/>
                          <a:ea typeface="Calibri"/>
                          <a:cs typeface="B Nazanin" pitchFamily="2" charset="-78"/>
                        </a:rPr>
                        <a:t>مدیریت:</a:t>
                      </a:r>
                    </a:p>
                    <a:p>
                      <a:pPr algn="r" rtl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fa-IR" sz="2400" b="0" i="0" u="none" baseline="0" dirty="0" smtClean="0">
                          <a:latin typeface="Calibri"/>
                          <a:ea typeface="Calibri"/>
                          <a:cs typeface="B Nazanin" pitchFamily="2" charset="-78"/>
                        </a:rPr>
                        <a:t>دراساسنامه شرکت جهت انجام خدمات مدیریت به ثبت رسیده باشد.</a:t>
                      </a:r>
                    </a:p>
                    <a:p>
                      <a:pPr algn="r" rtl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fa-IR" sz="2400" b="0" i="0" u="none" baseline="0" dirty="0" smtClean="0">
                          <a:latin typeface="Calibri"/>
                          <a:ea typeface="Calibri"/>
                          <a:cs typeface="B Nazanin" pitchFamily="2" charset="-78"/>
                        </a:rPr>
                        <a:t>واگذارنده کارانجام عملیات پیمان توسط پرسنل شاغل دردفترشرکت راتاییدنماید.</a:t>
                      </a:r>
                    </a:p>
                    <a:p>
                      <a:pPr algn="r" rtl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fa-IR" sz="2800" b="0" u="sng" baseline="0" dirty="0" smtClean="0">
                          <a:latin typeface="Calibri"/>
                          <a:ea typeface="Calibri"/>
                          <a:cs typeface="B Nazanin" pitchFamily="2" charset="-78"/>
                        </a:rPr>
                        <a:t>-اگرپیمانکارشخص حقوقی دارای دفاترمالی باشد</a:t>
                      </a:r>
                      <a:r>
                        <a:rPr lang="fa-IR" sz="2400" b="0" baseline="0" dirty="0" smtClean="0">
                          <a:latin typeface="Calibri"/>
                          <a:ea typeface="Calibri"/>
                          <a:cs typeface="B Nazanin" pitchFamily="2" charset="-78"/>
                        </a:rPr>
                        <a:t>که لیست حق بیمه راطبق ضوابط پرداخت وطبق پرونده مطالباتی فاقدبدهی باشدبااخذتعهدحسابرسی می توان مفاصاحساب صادرنمود.</a:t>
                      </a:r>
                    </a:p>
                    <a:p>
                      <a:pPr algn="r" rtl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fa-IR" sz="2400" b="0" baseline="0" dirty="0" smtClean="0">
                          <a:latin typeface="Calibri"/>
                          <a:ea typeface="Calibri"/>
                          <a:cs typeface="B Nazanin" pitchFamily="2" charset="-78"/>
                        </a:rPr>
                        <a:t>درمواردیکه پیمانکارفاقددفاترمالی یاازارائه دفاترخودداری نمایدبرابرماده41محاسبه ودرصورت معرفی وتاییدحق بیمه کارکنان شاغل دردفترازپیمان کسرمی گردد.</a:t>
                      </a:r>
                      <a:endParaRPr lang="fa-IR" sz="2800" b="1" baseline="0" dirty="0" smtClean="0">
                        <a:latin typeface="Calibri"/>
                        <a:ea typeface="Calibri"/>
                        <a:cs typeface="B Nazanin" pitchFamily="2" charset="-78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endParaRPr lang="fa-IR" sz="2400" b="1" i="1" u="sng" baseline="0" dirty="0" smtClean="0">
                        <a:latin typeface="Calibri"/>
                        <a:ea typeface="Calibri"/>
                        <a:cs typeface="B Nazanin" pitchFamily="2" charset="-78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endParaRPr lang="fa-IR" sz="2400" b="1" baseline="0" dirty="0" smtClean="0">
                        <a:latin typeface="Calibri"/>
                        <a:ea typeface="Calibri"/>
                        <a:cs typeface="B Nazanin" pitchFamily="2" charset="-78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endParaRPr lang="fa-IR" sz="2400" b="1" baseline="0" dirty="0" smtClean="0"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683568" y="24036"/>
            <a:ext cx="7776864" cy="1052736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anchor="ctr">
            <a:normAutofit/>
          </a:bodyPr>
          <a:lstStyle/>
          <a:p>
            <a:pPr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</a:pPr>
            <a:r>
              <a:rPr lang="fa-IR" sz="2400" b="1" dirty="0" smtClean="0">
                <a:latin typeface="Calibri"/>
                <a:ea typeface="Calibri"/>
                <a:cs typeface="B Titr" panose="00000700000000000000" pitchFamily="2" charset="-78"/>
              </a:rPr>
              <a:t>بخشنامه </a:t>
            </a:r>
            <a:r>
              <a:rPr lang="fa-IR" sz="2400" b="1" dirty="0">
                <a:latin typeface="Calibri"/>
                <a:ea typeface="Calibri"/>
                <a:cs typeface="B Titr" panose="00000700000000000000" pitchFamily="2" charset="-78"/>
              </a:rPr>
              <a:t>تنقیح وتلخیص ضوابط بیمه ای مقاطعه </a:t>
            </a:r>
            <a:r>
              <a:rPr lang="fa-IR" sz="2400" b="1" dirty="0" smtClean="0">
                <a:latin typeface="Calibri"/>
                <a:ea typeface="Calibri"/>
                <a:cs typeface="B Titr" panose="00000700000000000000" pitchFamily="2" charset="-78"/>
              </a:rPr>
              <a:t>کاران(</a:t>
            </a:r>
            <a:r>
              <a:rPr lang="fa-IR" sz="2400" b="1" dirty="0" smtClean="0">
                <a:solidFill>
                  <a:srgbClr val="C00000"/>
                </a:solidFill>
                <a:latin typeface="Calibri"/>
                <a:ea typeface="Calibri"/>
                <a:cs typeface="B Titr" panose="00000700000000000000" pitchFamily="2" charset="-78"/>
              </a:rPr>
              <a:t>فصل چهارم</a:t>
            </a:r>
            <a:r>
              <a:rPr lang="fa-IR" sz="2400" b="1" dirty="0" smtClean="0">
                <a:latin typeface="Calibri"/>
                <a:ea typeface="Calibri"/>
                <a:cs typeface="B Titr" panose="00000700000000000000" pitchFamily="2" charset="-78"/>
              </a:rPr>
              <a:t>)</a:t>
            </a:r>
            <a:endParaRPr lang="fa-IR" sz="2400" b="1" dirty="0">
              <a:latin typeface="Calibri"/>
              <a:ea typeface="Calibri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463508327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37E872-0247-4993-A3B0-523C1D678B47}" type="slidenum">
              <a:rPr lang="ar-SA" smtClean="0"/>
              <a:pPr>
                <a:defRPr/>
              </a:pPr>
              <a:t>15</a:t>
            </a:fld>
            <a:endParaRPr lang="es-ES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2653763"/>
              </p:ext>
            </p:extLst>
          </p:nvPr>
        </p:nvGraphicFramePr>
        <p:xfrm>
          <a:off x="0" y="1076772"/>
          <a:ext cx="9144000" cy="6196584"/>
        </p:xfrm>
        <a:graphic>
          <a:graphicData uri="http://schemas.openxmlformats.org/drawingml/2006/table">
            <a:tbl>
              <a:tblPr rtl="1"/>
              <a:tblGrid>
                <a:gridCol w="914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781228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fa-IR" sz="2400" b="1" baseline="0" dirty="0" smtClean="0">
                          <a:latin typeface="Calibri"/>
                          <a:ea typeface="Calibri"/>
                          <a:cs typeface="B Nazanin" pitchFamily="2" charset="-78"/>
                        </a:rPr>
                        <a:t>بخش اول:قراردادهای مصادیق ماده(47)قانون تامین اجتماعی:</a:t>
                      </a:r>
                    </a:p>
                    <a:p>
                      <a:pPr algn="r" rtl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fa-IR" sz="2400" b="1" baseline="0" dirty="0" smtClean="0">
                          <a:latin typeface="Calibri"/>
                          <a:ea typeface="Calibri"/>
                          <a:cs typeface="B Nazanin" pitchFamily="2" charset="-78"/>
                        </a:rPr>
                        <a:t>-</a:t>
                      </a:r>
                      <a:r>
                        <a:rPr lang="fa-IR" sz="2400" b="1" i="1" u="sng" baseline="0" dirty="0" smtClean="0">
                          <a:latin typeface="Calibri"/>
                          <a:ea typeface="Calibri"/>
                          <a:cs typeface="B Nazanin" pitchFamily="2" charset="-78"/>
                        </a:rPr>
                        <a:t>قراردادهای </a:t>
                      </a:r>
                      <a:r>
                        <a:rPr lang="fa-IR" sz="2400" b="1" i="1" u="sng" baseline="0" dirty="0" smtClean="0">
                          <a:latin typeface="Calibri"/>
                          <a:ea typeface="Calibri"/>
                          <a:cs typeface="B Nazanin" pitchFamily="2" charset="-78"/>
                        </a:rPr>
                        <a:t>دانش بنیان :</a:t>
                      </a:r>
                      <a:endParaRPr lang="fa-IR" sz="2400" b="1" i="1" u="sng" baseline="0" dirty="0" smtClean="0">
                        <a:latin typeface="Calibri"/>
                        <a:ea typeface="Calibri"/>
                        <a:cs typeface="B Nazanin" pitchFamily="2" charset="-78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fa-IR" sz="2400" b="1" baseline="0" dirty="0" smtClean="0">
                          <a:latin typeface="Calibri"/>
                          <a:ea typeface="Calibri"/>
                          <a:cs typeface="B Nazanin" pitchFamily="2" charset="-78"/>
                        </a:rPr>
                        <a:t>ازحمایتهاوتسهیلات قانون حمایت ازشرکتها وموسسات دانش بنیان وتجاری سازی اختراعات برخوردارباشند.</a:t>
                      </a:r>
                    </a:p>
                    <a:p>
                      <a:pPr algn="r" rtl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fa-IR" sz="2400" b="1" baseline="0" dirty="0" smtClean="0">
                          <a:latin typeface="Calibri"/>
                          <a:ea typeface="Calibri"/>
                          <a:cs typeface="B Nazanin" pitchFamily="2" charset="-78"/>
                        </a:rPr>
                        <a:t>قراردادهای دانش بنیان این شرکتهاموردتاییدمعاونت علمی وفناوری ریاست جمهوری باشد</a:t>
                      </a:r>
                      <a:endParaRPr lang="fa-IR" sz="2400" b="1" baseline="0" dirty="0" smtClean="0">
                        <a:latin typeface="Calibri"/>
                        <a:ea typeface="Calibri"/>
                        <a:cs typeface="B Nazanin" pitchFamily="2" charset="-78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fa-IR" sz="2400" b="0" u="sng" baseline="0" dirty="0" smtClean="0">
                          <a:latin typeface="Calibri"/>
                          <a:ea typeface="Calibri"/>
                          <a:cs typeface="B Nazanin" pitchFamily="2" charset="-78"/>
                        </a:rPr>
                        <a:t>-پیمانکار</a:t>
                      </a:r>
                      <a:r>
                        <a:rPr lang="fa-IR" sz="2000" b="0" baseline="0" dirty="0" smtClean="0">
                          <a:latin typeface="Calibri"/>
                          <a:ea typeface="Calibri"/>
                          <a:cs typeface="B Nazanin" pitchFamily="2" charset="-78"/>
                        </a:rPr>
                        <a:t> </a:t>
                      </a:r>
                      <a:r>
                        <a:rPr lang="fa-IR" sz="2000" b="0" baseline="0" dirty="0" smtClean="0">
                          <a:latin typeface="Calibri"/>
                          <a:ea typeface="Calibri"/>
                          <a:cs typeface="B Nazanin" pitchFamily="2" charset="-78"/>
                        </a:rPr>
                        <a:t>لیست حق بیمه راطبق ضوابط پرداخت وطبق پرونده مطالباتی فاقدبدهی باشدبااخذتعهدحسابرسی می توان مفاصاحساب صادرنمود.</a:t>
                      </a:r>
                    </a:p>
                    <a:p>
                      <a:pPr algn="r" rtl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endParaRPr lang="fa-IR" sz="2400" b="1" i="1" u="sng" baseline="0" dirty="0" smtClean="0">
                        <a:latin typeface="Calibri"/>
                        <a:ea typeface="Calibri"/>
                        <a:cs typeface="B Nazanin" pitchFamily="2" charset="-78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fa-IR" sz="2400" b="1" i="1" u="sng" baseline="0" dirty="0" smtClean="0">
                          <a:latin typeface="Calibri"/>
                          <a:ea typeface="Calibri"/>
                          <a:cs typeface="B Nazanin" pitchFamily="2" charset="-78"/>
                        </a:rPr>
                        <a:t>-سایرقراردادهای شرکت مشمول ماده 38ق بوده ومطابق ماده41ق محاسبه می گردد.</a:t>
                      </a:r>
                      <a:endParaRPr lang="fa-IR" sz="2400" b="1" i="1" u="sng" baseline="0" dirty="0" smtClean="0">
                        <a:latin typeface="Calibri"/>
                        <a:ea typeface="Calibri"/>
                        <a:cs typeface="B Nazanin" pitchFamily="2" charset="-78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endParaRPr lang="fa-IR" sz="2400" b="1" baseline="0" dirty="0" smtClean="0">
                        <a:latin typeface="Calibri"/>
                        <a:ea typeface="Calibri"/>
                        <a:cs typeface="B Nazanin" pitchFamily="2" charset="-78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endParaRPr lang="fa-IR" sz="2400" b="1" baseline="0" dirty="0" smtClean="0"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683568" y="24036"/>
            <a:ext cx="7776864" cy="1052736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anchor="ctr">
            <a:normAutofit/>
          </a:bodyPr>
          <a:lstStyle/>
          <a:p>
            <a:pPr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</a:pPr>
            <a:r>
              <a:rPr lang="fa-IR" sz="2400" b="1" dirty="0" smtClean="0">
                <a:latin typeface="Calibri"/>
                <a:ea typeface="Calibri"/>
                <a:cs typeface="B Titr" panose="00000700000000000000" pitchFamily="2" charset="-78"/>
              </a:rPr>
              <a:t>بخشنامه </a:t>
            </a:r>
            <a:r>
              <a:rPr lang="fa-IR" sz="2400" b="1" dirty="0">
                <a:latin typeface="Calibri"/>
                <a:ea typeface="Calibri"/>
                <a:cs typeface="B Titr" panose="00000700000000000000" pitchFamily="2" charset="-78"/>
              </a:rPr>
              <a:t>تنقیح وتلخیص ضوابط بیمه ای مقاطعه </a:t>
            </a:r>
            <a:r>
              <a:rPr lang="fa-IR" sz="2400" b="1" dirty="0" smtClean="0">
                <a:latin typeface="Calibri"/>
                <a:ea typeface="Calibri"/>
                <a:cs typeface="B Titr" panose="00000700000000000000" pitchFamily="2" charset="-78"/>
              </a:rPr>
              <a:t>کاران(</a:t>
            </a:r>
            <a:r>
              <a:rPr lang="fa-IR" sz="2400" b="1" dirty="0" smtClean="0">
                <a:solidFill>
                  <a:srgbClr val="C00000"/>
                </a:solidFill>
                <a:latin typeface="Calibri"/>
                <a:ea typeface="Calibri"/>
                <a:cs typeface="B Titr" panose="00000700000000000000" pitchFamily="2" charset="-78"/>
              </a:rPr>
              <a:t>فصل چهارم</a:t>
            </a:r>
            <a:r>
              <a:rPr lang="fa-IR" sz="2400" b="1" dirty="0" smtClean="0">
                <a:latin typeface="Calibri"/>
                <a:ea typeface="Calibri"/>
                <a:cs typeface="B Titr" panose="00000700000000000000" pitchFamily="2" charset="-78"/>
              </a:rPr>
              <a:t>)</a:t>
            </a:r>
            <a:endParaRPr lang="fa-IR" sz="2400" b="1" dirty="0">
              <a:latin typeface="Calibri"/>
              <a:ea typeface="Calibri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40660722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37E872-0247-4993-A3B0-523C1D678B47}" type="slidenum">
              <a:rPr lang="ar-SA" smtClean="0"/>
              <a:pPr>
                <a:defRPr/>
              </a:pPr>
              <a:t>16</a:t>
            </a:fld>
            <a:endParaRPr lang="es-ES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805808"/>
              </p:ext>
            </p:extLst>
          </p:nvPr>
        </p:nvGraphicFramePr>
        <p:xfrm>
          <a:off x="827584" y="1988840"/>
          <a:ext cx="7632848" cy="4608512"/>
        </p:xfrm>
        <a:graphic>
          <a:graphicData uri="http://schemas.openxmlformats.org/drawingml/2006/table">
            <a:tbl>
              <a:tblPr rtl="1"/>
              <a:tblGrid>
                <a:gridCol w="76328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608512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fa-IR" sz="2400" b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B Nazanin" pitchFamily="2" charset="-78"/>
                        </a:rPr>
                        <a:t>-محاسبات ناشی ازعدم پرداخت لیست توسط کارفرما</a:t>
                      </a:r>
                    </a:p>
                    <a:p>
                      <a:pPr algn="r" rtl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fa-IR" sz="24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B Nazanin" pitchFamily="2" charset="-78"/>
                        </a:rPr>
                        <a:t>این محاسبات بصورت اخطاریه بدون اعتراض صادرشده ومهلت آن 48ساعت بعدازابلاغ می باشد.</a:t>
                      </a:r>
                      <a:endParaRPr lang="fa-IR" sz="24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B Nazanin" pitchFamily="2" charset="-78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fa-IR" sz="2400" b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B Nazanin" pitchFamily="2" charset="-78"/>
                        </a:rPr>
                        <a:t>-محاسبات ناشی ازاختلاف بازرسی ولیست</a:t>
                      </a:r>
                    </a:p>
                    <a:p>
                      <a:pPr algn="r" rtl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fa-IR" sz="2400" b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B Nazanin" pitchFamily="2" charset="-78"/>
                        </a:rPr>
                        <a:t>-محاسبات ناشی ازماده148ق کارو539ت ا</a:t>
                      </a:r>
                    </a:p>
                    <a:p>
                      <a:pPr algn="r" rtl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fa-IR" sz="24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B Nazanin" pitchFamily="2" charset="-78"/>
                        </a:rPr>
                        <a:t>این محاسبات تا30روزبعدازابلاغ قابل اعتراض می باشند.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899592" y="836712"/>
            <a:ext cx="7776864" cy="792088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anchor="ctr">
            <a:normAutofit/>
          </a:bodyPr>
          <a:lstStyle/>
          <a:p>
            <a:pPr lvl="1" algn="just" fontAlgn="b"/>
            <a:r>
              <a:rPr lang="fa-IR" sz="2000" dirty="0">
                <a:latin typeface="Tahoma" pitchFamily="34" charset="0"/>
                <a:cs typeface="B Titr" pitchFamily="2" charset="-78"/>
              </a:rPr>
              <a:t>-انواع محاسبات وصورتحسابهای تامین اجتماعی</a:t>
            </a:r>
          </a:p>
        </p:txBody>
      </p:sp>
    </p:spTree>
    <p:extLst>
      <p:ext uri="{BB962C8B-B14F-4D97-AF65-F5344CB8AC3E}">
        <p14:creationId xmlns:p14="http://schemas.microsoft.com/office/powerpoint/2010/main" val="2135443476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37E872-0247-4993-A3B0-523C1D678B47}" type="slidenum">
              <a:rPr lang="ar-SA" smtClean="0"/>
              <a:pPr>
                <a:defRPr/>
              </a:pPr>
              <a:t>17</a:t>
            </a:fld>
            <a:endParaRPr lang="es-ES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9227867"/>
              </p:ext>
            </p:extLst>
          </p:nvPr>
        </p:nvGraphicFramePr>
        <p:xfrm>
          <a:off x="827584" y="1024285"/>
          <a:ext cx="7632848" cy="6719565"/>
        </p:xfrm>
        <a:graphic>
          <a:graphicData uri="http://schemas.openxmlformats.org/drawingml/2006/table">
            <a:tbl>
              <a:tblPr rtl="1"/>
              <a:tblGrid>
                <a:gridCol w="76328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719565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fa-IR" sz="2400" b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B Nazanin" pitchFamily="2" charset="-78"/>
                        </a:rPr>
                        <a:t>-ابلاغ احکام:</a:t>
                      </a:r>
                    </a:p>
                    <a:p>
                      <a:pPr algn="r" rtl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fa-IR" sz="24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B Nazanin" pitchFamily="2" charset="-78"/>
                        </a:rPr>
                        <a:t>مراجعه مداوم به سامانه 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B Nazanin" pitchFamily="2" charset="-78"/>
                        </a:rPr>
                        <a:t>es</a:t>
                      </a:r>
                      <a:r>
                        <a:rPr lang="fa-IR" sz="24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B Nazanin" pitchFamily="2" charset="-78"/>
                        </a:rPr>
                        <a:t>وکنترل گزینه ابلاغ.</a:t>
                      </a:r>
                    </a:p>
                    <a:p>
                      <a:pPr algn="r" rtl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fa-IR" sz="24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B Nazanin" pitchFamily="2" charset="-78"/>
                        </a:rPr>
                        <a:t>اخطاریه48ساعت</a:t>
                      </a:r>
                    </a:p>
                    <a:p>
                      <a:pPr algn="r" rtl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fa-IR" sz="24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B Nazanin" pitchFamily="2" charset="-78"/>
                        </a:rPr>
                        <a:t>اعلامیه 30روز</a:t>
                      </a:r>
                    </a:p>
                    <a:p>
                      <a:pPr algn="r" rtl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fa-IR" sz="24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B Nazanin" pitchFamily="2" charset="-78"/>
                        </a:rPr>
                        <a:t>اعلامیه مستندبه رای هیات بدوی20روز/اعلامیه مستندبه رای تحدیدنظر</a:t>
                      </a:r>
                    </a:p>
                    <a:p>
                      <a:pPr algn="r" rtl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fa-IR" sz="24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B Nazanin" pitchFamily="2" charset="-78"/>
                        </a:rPr>
                        <a:t>اجراییه</a:t>
                      </a:r>
                    </a:p>
                    <a:p>
                      <a:pPr algn="r" rtl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fa-IR" sz="2400" b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B Nazanin" pitchFamily="2" charset="-78"/>
                        </a:rPr>
                        <a:t>-جرائم:</a:t>
                      </a:r>
                    </a:p>
                    <a:p>
                      <a:pPr algn="r" rtl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fa-IR" sz="24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B Nazanin" pitchFamily="2" charset="-78"/>
                        </a:rPr>
                        <a:t>جریمه عدم ارسال لیست </a:t>
                      </a:r>
                    </a:p>
                    <a:p>
                      <a:pPr algn="r" rtl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fa-IR" sz="24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B Nazanin" pitchFamily="2" charset="-78"/>
                        </a:rPr>
                        <a:t>جریمه عدم پرداخت لیست</a:t>
                      </a:r>
                    </a:p>
                    <a:p>
                      <a:pPr algn="r" rtl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fa-IR" sz="24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B Nazanin" pitchFamily="2" charset="-78"/>
                        </a:rPr>
                        <a:t>جریمه عدم پرداخت صورتحسابهابعدازپایان مهلت</a:t>
                      </a:r>
                    </a:p>
                    <a:p>
                      <a:pPr algn="r" rtl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endParaRPr lang="fa-IR" sz="24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899592" y="260648"/>
            <a:ext cx="7776864" cy="763637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anchor="ctr">
            <a:normAutofit/>
          </a:bodyPr>
          <a:lstStyle/>
          <a:p>
            <a:pPr lvl="1" algn="ctr" fontAlgn="b"/>
            <a:r>
              <a:rPr lang="fa-IR" sz="2000" b="1" dirty="0">
                <a:latin typeface="Tahoma" pitchFamily="34" charset="0"/>
                <a:cs typeface="B Titr" pitchFamily="2" charset="-78"/>
              </a:rPr>
              <a:t>تحلیل ابلاغ احکام وجرائم</a:t>
            </a:r>
          </a:p>
        </p:txBody>
      </p:sp>
    </p:spTree>
    <p:extLst>
      <p:ext uri="{BB962C8B-B14F-4D97-AF65-F5344CB8AC3E}">
        <p14:creationId xmlns:p14="http://schemas.microsoft.com/office/powerpoint/2010/main" val="741319677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37E872-0247-4993-A3B0-523C1D678B47}" type="slidenum">
              <a:rPr lang="ar-SA" smtClean="0"/>
              <a:pPr>
                <a:defRPr/>
              </a:pPr>
              <a:t>18</a:t>
            </a:fld>
            <a:endParaRPr lang="es-ES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2941445"/>
              </p:ext>
            </p:extLst>
          </p:nvPr>
        </p:nvGraphicFramePr>
        <p:xfrm>
          <a:off x="539551" y="1124743"/>
          <a:ext cx="7920881" cy="5596732"/>
        </p:xfrm>
        <a:graphic>
          <a:graphicData uri="http://schemas.openxmlformats.org/drawingml/2006/table">
            <a:tbl>
              <a:tblPr rtl="1"/>
              <a:tblGrid>
                <a:gridCol w="79208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596732">
                <a:tc>
                  <a:txBody>
                    <a:bodyPr/>
                    <a:lstStyle/>
                    <a:p>
                      <a:pPr algn="justLow" rtl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fa-IR" sz="2400" b="1" dirty="0">
                          <a:latin typeface="Calibri"/>
                          <a:ea typeface="Calibri"/>
                          <a:cs typeface="B Nazanin" pitchFamily="2" charset="-78"/>
                        </a:rPr>
                        <a:t>  </a:t>
                      </a:r>
                      <a:r>
                        <a:rPr lang="fa-IR" sz="2400" b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B Nazanin" pitchFamily="2" charset="-78"/>
                        </a:rPr>
                        <a:t>-تحریروثبت اعتراض:</a:t>
                      </a:r>
                    </a:p>
                    <a:p>
                      <a:pPr algn="justLow" rtl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fa-IR" sz="2400" b="1" dirty="0">
                          <a:latin typeface="Calibri"/>
                          <a:ea typeface="Calibri"/>
                          <a:cs typeface="B Nazanin" pitchFamily="2" charset="-78"/>
                        </a:rPr>
                        <a:t>ثبت کدکارگاه ونام کارگاه/ثبت شماره بدهی/شماره تلفن کارفرمایانماینده</a:t>
                      </a:r>
                    </a:p>
                    <a:p>
                      <a:pPr algn="justLow" rtl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fa-IR" sz="2400" b="1" dirty="0">
                          <a:latin typeface="Calibri"/>
                          <a:ea typeface="Calibri"/>
                          <a:cs typeface="B Nazanin" pitchFamily="2" charset="-78"/>
                        </a:rPr>
                        <a:t>درهیاتهافقط موارداعتراض ثبت شده دربرگ اعتراض بررسی می شود</a:t>
                      </a:r>
                    </a:p>
                    <a:p>
                      <a:pPr algn="justLow" rtl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fa-IR" sz="2400" b="1" dirty="0">
                          <a:latin typeface="Calibri"/>
                          <a:ea typeface="Calibri"/>
                          <a:cs typeface="B Nazanin" pitchFamily="2" charset="-78"/>
                        </a:rPr>
                        <a:t>درصورت اعتراض به ترک کارنام بیمه شده دوره مورداعتراض ذکرشود.</a:t>
                      </a:r>
                    </a:p>
                    <a:p>
                      <a:pPr algn="justLow" rtl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fa-IR" sz="2400" b="1" dirty="0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B Nazanin" pitchFamily="2" charset="-78"/>
                        </a:rPr>
                        <a:t>ثبت اعتراض به دوصورت حضوری والکترونیک انجام می شود.</a:t>
                      </a:r>
                    </a:p>
                    <a:p>
                      <a:pPr algn="justLow" rtl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fa-IR" sz="2400" b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B Nazanin" pitchFamily="2" charset="-78"/>
                        </a:rPr>
                        <a:t>لایحه دفاعیه:</a:t>
                      </a:r>
                    </a:p>
                    <a:p>
                      <a:pPr algn="justLow" rtl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fa-IR" sz="24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B Nazanin" pitchFamily="2" charset="-78"/>
                        </a:rPr>
                        <a:t>لایحه دفاعیه بایدبه صورت گویاباذکرتمام مواردباپیوست مدارک مثبته باشد.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611560" y="136525"/>
            <a:ext cx="7848872" cy="988219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anchor="ctr">
            <a:normAutofit/>
          </a:bodyPr>
          <a:lstStyle/>
          <a:p>
            <a:pPr lvl="1" algn="just" fontAlgn="b"/>
            <a:r>
              <a:rPr lang="fa-IR" sz="2000" dirty="0">
                <a:latin typeface="Tahoma" pitchFamily="34" charset="0"/>
                <a:cs typeface="B Titr" pitchFamily="2" charset="-78"/>
              </a:rPr>
              <a:t>-ماده42قانون تامین اجتماعی وتحلیل تحریراعتراض ولایحه دفاعیه</a:t>
            </a:r>
          </a:p>
        </p:txBody>
      </p:sp>
    </p:spTree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164979-DA1A-4823-97B9-632C6C164560}" type="slidenum">
              <a:rPr lang="ar-SA" smtClean="0"/>
              <a:pPr>
                <a:defRPr/>
              </a:pPr>
              <a:t>19</a:t>
            </a:fld>
            <a:endParaRPr lang="es-E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9230612"/>
              </p:ext>
            </p:extLst>
          </p:nvPr>
        </p:nvGraphicFramePr>
        <p:xfrm>
          <a:off x="707464" y="2060848"/>
          <a:ext cx="7778984" cy="4536504"/>
        </p:xfrm>
        <a:graphic>
          <a:graphicData uri="http://schemas.openxmlformats.org/drawingml/2006/table">
            <a:tbl>
              <a:tblPr rtl="1" firstRow="1" bandRow="1">
                <a:tableStyleId>{85BE263C-DBD7-4A20-BB59-AAB30ACAA65A}</a:tableStyleId>
              </a:tblPr>
              <a:tblGrid>
                <a:gridCol w="77789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536504">
                <a:tc>
                  <a:txBody>
                    <a:bodyPr/>
                    <a:lstStyle/>
                    <a:p>
                      <a:pPr algn="just" rtl="1" fontAlgn="b">
                        <a:lnSpc>
                          <a:spcPct val="150000"/>
                        </a:lnSpc>
                      </a:pPr>
                      <a:r>
                        <a:rPr lang="fa-IR" sz="2400" b="1" i="0" u="none" strike="noStrike" dirty="0">
                          <a:ln/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cs typeface="B Titr" pitchFamily="2" charset="-78"/>
                        </a:rPr>
                        <a:t>-ماده47قانون تامین اجتماعی:</a:t>
                      </a:r>
                    </a:p>
                    <a:p>
                      <a:pPr algn="just" rtl="1" fontAlgn="b">
                        <a:lnSpc>
                          <a:spcPct val="150000"/>
                        </a:lnSpc>
                      </a:pPr>
                      <a:r>
                        <a:rPr lang="fa-IR" sz="2400" b="1" i="0" u="none" strike="noStrike" dirty="0">
                          <a:ln/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cs typeface="B Titr" pitchFamily="2" charset="-78"/>
                        </a:rPr>
                        <a:t>ناظربررعایت ماده38 و39 قانون تامین اجتماعی است.</a:t>
                      </a:r>
                    </a:p>
                    <a:p>
                      <a:pPr algn="just" rtl="1" fontAlgn="b">
                        <a:buFontTx/>
                        <a:buChar char="-"/>
                      </a:pPr>
                      <a:r>
                        <a:rPr lang="fa-IR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B Titr" pitchFamily="2" charset="-78"/>
                        </a:rPr>
                        <a:t>   بازرسی کارگاهی </a:t>
                      </a:r>
                    </a:p>
                    <a:p>
                      <a:pPr algn="just" rtl="1" fontAlgn="b">
                        <a:buFontTx/>
                        <a:buChar char="-"/>
                      </a:pPr>
                      <a:endParaRPr lang="fa-IR" sz="1800" b="1" i="0" u="none" strike="noStrike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B Titr" pitchFamily="2" charset="-78"/>
                      </a:endParaRPr>
                    </a:p>
                    <a:p>
                      <a:pPr algn="just" rtl="1" fontAlgn="b">
                        <a:buFontTx/>
                        <a:buChar char="-"/>
                      </a:pPr>
                      <a:r>
                        <a:rPr lang="fa-IR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B Titr" pitchFamily="2" charset="-78"/>
                        </a:rPr>
                        <a:t>-</a:t>
                      </a:r>
                      <a:r>
                        <a:rPr lang="fa-IR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B Titr" pitchFamily="2" charset="-78"/>
                        </a:rPr>
                        <a:t>بازرسی دفاترقانونی</a:t>
                      </a:r>
                    </a:p>
                    <a:p>
                      <a:pPr algn="just" rtl="1" fontAlgn="b">
                        <a:buFontTx/>
                        <a:buChar char="-"/>
                      </a:pPr>
                      <a:endParaRPr lang="fa-IR" sz="1800" b="1" i="0" u="none" strike="noStrike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B Titr" pitchFamily="2" charset="-78"/>
                      </a:endParaRPr>
                    </a:p>
                    <a:p>
                      <a:pPr algn="just" rtl="1" fontAlgn="b">
                        <a:buFontTx/>
                        <a:buChar char="-"/>
                      </a:pPr>
                      <a:endParaRPr lang="fa-IR" sz="1800" b="1" i="0" u="none" strike="noStrike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B Titr" pitchFamily="2" charset="-78"/>
                      </a:endParaRPr>
                    </a:p>
                  </a:txBody>
                  <a:tcPr marL="9527" marR="9527" marT="9526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755576" y="1196752"/>
            <a:ext cx="7704856" cy="576064"/>
          </a:xfrm>
          <a:solidFill>
            <a:srgbClr val="FFFF00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>
            <a:normAutofit fontScale="90000"/>
          </a:bodyPr>
          <a:lstStyle/>
          <a:p>
            <a:pPr lvl="1" algn="ctr" fontAlgn="b"/>
            <a:r>
              <a:rPr lang="fa-IR" sz="2000" kern="1200" dirty="0">
                <a:solidFill>
                  <a:schemeClr val="tx1"/>
                </a:solidFill>
                <a:latin typeface="Tahoma" pitchFamily="34" charset="0"/>
                <a:cs typeface="B Titr" pitchFamily="2" charset="-78"/>
              </a:rPr>
              <a:t>-تحلیل ماده47قانون تامین اجتماعی درخصوص بازرسی ازدفاترقانونی اشخاص حقوقی</a:t>
            </a:r>
          </a:p>
        </p:txBody>
      </p: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3325793"/>
              </p:ext>
            </p:extLst>
          </p:nvPr>
        </p:nvGraphicFramePr>
        <p:xfrm>
          <a:off x="277536" y="836712"/>
          <a:ext cx="8714064" cy="6431280"/>
        </p:xfrm>
        <a:graphic>
          <a:graphicData uri="http://schemas.openxmlformats.org/drawingml/2006/table">
            <a:tbl>
              <a:tblPr rtl="1" firstRow="1" bandRow="1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tableStyleId>{284E427A-3D55-4303-BF80-6455036E1DE7}</a:tableStyleId>
              </a:tblPr>
              <a:tblGrid>
                <a:gridCol w="87140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021288">
                <a:tc>
                  <a:txBody>
                    <a:bodyPr/>
                    <a:lstStyle/>
                    <a:p>
                      <a:pPr lvl="1" algn="just" fontAlgn="b"/>
                      <a:r>
                        <a:rPr kumimoji="0" lang="fa-IR" sz="16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+mn-ea"/>
                          <a:cs typeface="B Titr" pitchFamily="2" charset="-78"/>
                        </a:rPr>
                        <a:t>1-بررسی ماده28قانون</a:t>
                      </a:r>
                      <a:r>
                        <a:rPr kumimoji="0" lang="fa-IR" sz="1600" b="0" i="0" u="none" strike="noStrike" kern="1200" baseline="0" dirty="0"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+mn-ea"/>
                          <a:cs typeface="B Titr" pitchFamily="2" charset="-78"/>
                        </a:rPr>
                        <a:t> تامین اجتماعی</a:t>
                      </a:r>
                    </a:p>
                    <a:p>
                      <a:pPr lvl="1" algn="just" fontAlgn="b"/>
                      <a:endParaRPr kumimoji="0" lang="fa-IR" sz="1600" b="0" i="0" u="none" strike="noStrike" kern="1200" baseline="0" dirty="0">
                        <a:solidFill>
                          <a:schemeClr val="bg1"/>
                        </a:solidFill>
                        <a:effectLst/>
                        <a:latin typeface="Tahoma" pitchFamily="34" charset="0"/>
                        <a:ea typeface="+mn-ea"/>
                        <a:cs typeface="B Titr" pitchFamily="2" charset="-78"/>
                      </a:endParaRPr>
                    </a:p>
                    <a:p>
                      <a:pPr lvl="1" algn="just" fontAlgn="b"/>
                      <a:r>
                        <a:rPr kumimoji="0" lang="fa-IR" sz="1600" b="0" i="0" u="none" strike="noStrike" kern="1200" baseline="0" dirty="0"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+mn-ea"/>
                          <a:cs typeface="B Titr" pitchFamily="2" charset="-78"/>
                        </a:rPr>
                        <a:t>2-تحلیل تصویبنامه شورای عالی کاردرخصوص حقوق ومزایای مشمول</a:t>
                      </a:r>
                    </a:p>
                    <a:p>
                      <a:pPr lvl="1" algn="just" fontAlgn="b"/>
                      <a:endParaRPr kumimoji="0" lang="fa-IR" sz="1600" b="0" i="0" u="none" strike="noStrike" kern="1200" baseline="0" dirty="0">
                        <a:solidFill>
                          <a:schemeClr val="bg1"/>
                        </a:solidFill>
                        <a:effectLst/>
                        <a:latin typeface="Tahoma" pitchFamily="34" charset="0"/>
                        <a:ea typeface="+mn-ea"/>
                        <a:cs typeface="B Titr" pitchFamily="2" charset="-78"/>
                      </a:endParaRPr>
                    </a:p>
                    <a:p>
                      <a:pPr marL="457200" marR="0" lvl="1" indent="0" algn="just" defTabSz="914400" rtl="1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a-IR" sz="1600" b="0" i="0" u="none" strike="noStrike" kern="1200" baseline="0" dirty="0"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+mn-ea"/>
                          <a:cs typeface="B Titr" pitchFamily="2" charset="-78"/>
                        </a:rPr>
                        <a:t>3-بررسی وتحلیل ماده39قانون تامین اجتماعی وآیین نامه ارسال لیست</a:t>
                      </a:r>
                    </a:p>
                    <a:p>
                      <a:pPr lvl="1" algn="just" fontAlgn="b"/>
                      <a:endParaRPr kumimoji="0" lang="fa-IR" sz="1600" b="0" i="0" u="none" strike="noStrike" kern="1200" baseline="0" dirty="0">
                        <a:solidFill>
                          <a:schemeClr val="bg1"/>
                        </a:solidFill>
                        <a:effectLst/>
                        <a:latin typeface="Tahoma" pitchFamily="34" charset="0"/>
                        <a:ea typeface="+mn-ea"/>
                        <a:cs typeface="B Titr" pitchFamily="2" charset="-78"/>
                      </a:endParaRPr>
                    </a:p>
                    <a:p>
                      <a:pPr lvl="1" algn="just" fontAlgn="b"/>
                      <a:r>
                        <a:rPr kumimoji="0" lang="fa-IR" sz="1600" b="0" i="0" u="none" strike="noStrike" kern="1200" baseline="0" dirty="0"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+mn-ea"/>
                          <a:cs typeface="B Titr" pitchFamily="2" charset="-78"/>
                        </a:rPr>
                        <a:t>4-تحلیل عواقب مالی عدم ارسال لیست برای کارفرمایان وماده148قانون کاروادعای سابقه</a:t>
                      </a:r>
                    </a:p>
                    <a:p>
                      <a:pPr lvl="1" algn="just" fontAlgn="b"/>
                      <a:endParaRPr kumimoji="0" lang="fa-IR" sz="1600" b="0" i="0" u="none" strike="noStrike" kern="1200" baseline="0" dirty="0">
                        <a:solidFill>
                          <a:schemeClr val="bg1"/>
                        </a:solidFill>
                        <a:effectLst/>
                        <a:latin typeface="Tahoma" pitchFamily="34" charset="0"/>
                        <a:ea typeface="+mn-ea"/>
                        <a:cs typeface="B Titr" pitchFamily="2" charset="-78"/>
                      </a:endParaRPr>
                    </a:p>
                    <a:p>
                      <a:pPr lvl="1" algn="just" fontAlgn="b"/>
                      <a:r>
                        <a:rPr kumimoji="0" lang="fa-IR" sz="1600" b="0" i="0" u="none" strike="noStrike" kern="1200" baseline="0" dirty="0"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+mn-ea"/>
                          <a:cs typeface="B Titr" pitchFamily="2" charset="-78"/>
                        </a:rPr>
                        <a:t>5-بازرسی دوره ای بازرسان تامین اجتماعی وتحلیل مغایرت لیست وبازرسی</a:t>
                      </a:r>
                    </a:p>
                    <a:p>
                      <a:pPr lvl="1" algn="just" fontAlgn="b"/>
                      <a:endParaRPr kumimoji="0" lang="fa-IR" sz="1600" b="0" i="0" u="none" strike="noStrike" kern="1200" baseline="0" dirty="0">
                        <a:solidFill>
                          <a:schemeClr val="bg1"/>
                        </a:solidFill>
                        <a:effectLst/>
                        <a:latin typeface="Tahoma" pitchFamily="34" charset="0"/>
                        <a:ea typeface="+mn-ea"/>
                        <a:cs typeface="B Titr" pitchFamily="2" charset="-78"/>
                      </a:endParaRPr>
                    </a:p>
                    <a:p>
                      <a:pPr lvl="1" algn="just" fontAlgn="b"/>
                      <a:r>
                        <a:rPr kumimoji="0" lang="fa-IR" sz="1600" b="0" i="0" u="none" strike="noStrike" kern="1200" baseline="0" dirty="0"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+mn-ea"/>
                          <a:cs typeface="B Titr" pitchFamily="2" charset="-78"/>
                        </a:rPr>
                        <a:t>6-ماده 37قانون تامین اجتماعی وتحلیل آن درباره اشخاص حقیقی وحقوقی</a:t>
                      </a:r>
                    </a:p>
                    <a:p>
                      <a:pPr lvl="1" algn="just" fontAlgn="b"/>
                      <a:endParaRPr kumimoji="0" lang="fa-IR" sz="1600" b="0" i="0" u="none" strike="noStrike" kern="1200" baseline="0" dirty="0">
                        <a:solidFill>
                          <a:schemeClr val="bg1"/>
                        </a:solidFill>
                        <a:effectLst/>
                        <a:latin typeface="Tahoma" pitchFamily="34" charset="0"/>
                        <a:ea typeface="+mn-ea"/>
                        <a:cs typeface="B Titr" pitchFamily="2" charset="-78"/>
                      </a:endParaRPr>
                    </a:p>
                    <a:p>
                      <a:pPr lvl="1" algn="just" fontAlgn="b"/>
                      <a:r>
                        <a:rPr kumimoji="0" lang="fa-IR" sz="1600" b="0" i="0" u="none" strike="noStrike" kern="1200" baseline="0" dirty="0"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+mn-ea"/>
                          <a:cs typeface="B Titr" pitchFamily="2" charset="-78"/>
                        </a:rPr>
                        <a:t>7-ماده38قانون تامین اجتماعی ازمنظرواگذارنده وپیمانکارومسولیت هرکدام</a:t>
                      </a:r>
                    </a:p>
                    <a:p>
                      <a:pPr lvl="1" algn="just" fontAlgn="b"/>
                      <a:endParaRPr kumimoji="0" lang="fa-IR" sz="1600" b="0" i="0" u="none" strike="noStrike" kern="1200" baseline="0" dirty="0">
                        <a:solidFill>
                          <a:schemeClr val="bg1"/>
                        </a:solidFill>
                        <a:effectLst/>
                        <a:latin typeface="Tahoma" pitchFamily="34" charset="0"/>
                        <a:ea typeface="+mn-ea"/>
                        <a:cs typeface="B Titr" pitchFamily="2" charset="-78"/>
                      </a:endParaRPr>
                    </a:p>
                    <a:p>
                      <a:pPr lvl="1" algn="just" fontAlgn="b"/>
                      <a:r>
                        <a:rPr kumimoji="0" lang="fa-IR" sz="1600" b="0" i="0" u="none" strike="noStrike" kern="1200" baseline="0" dirty="0"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+mn-ea"/>
                          <a:cs typeface="B Titr" pitchFamily="2" charset="-78"/>
                        </a:rPr>
                        <a:t>8-ماده42قانون تامین اجتماعی وتحلیل تحریراعتراض ولایحه دفاعیه</a:t>
                      </a:r>
                    </a:p>
                    <a:p>
                      <a:pPr lvl="1" algn="just" fontAlgn="b"/>
                      <a:endParaRPr kumimoji="0" lang="fa-IR" sz="1600" b="0" i="0" u="none" strike="noStrike" kern="1200" baseline="0" dirty="0">
                        <a:solidFill>
                          <a:schemeClr val="bg1"/>
                        </a:solidFill>
                        <a:effectLst/>
                        <a:latin typeface="Tahoma" pitchFamily="34" charset="0"/>
                        <a:ea typeface="+mn-ea"/>
                        <a:cs typeface="B Titr" pitchFamily="2" charset="-78"/>
                      </a:endParaRPr>
                    </a:p>
                    <a:p>
                      <a:pPr lvl="1" algn="just" fontAlgn="b"/>
                      <a:r>
                        <a:rPr kumimoji="0" lang="fa-IR" sz="1600" b="0" i="0" u="none" strike="noStrike" kern="1200" baseline="0" dirty="0"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+mn-ea"/>
                          <a:cs typeface="B Titr" pitchFamily="2" charset="-78"/>
                        </a:rPr>
                        <a:t>9-تحلیل پیگیری ومقررات احکام ابلاغ شده شعب تامین اجتماعی برای کارفرمایان</a:t>
                      </a:r>
                    </a:p>
                    <a:p>
                      <a:pPr lvl="1" algn="just" fontAlgn="b"/>
                      <a:endParaRPr kumimoji="0" lang="fa-IR" sz="1600" b="0" i="0" u="none" strike="noStrike" kern="1200" baseline="0" dirty="0">
                        <a:solidFill>
                          <a:schemeClr val="bg1"/>
                        </a:solidFill>
                        <a:effectLst/>
                        <a:latin typeface="Tahoma" pitchFamily="34" charset="0"/>
                        <a:ea typeface="+mn-ea"/>
                        <a:cs typeface="B Titr" pitchFamily="2" charset="-78"/>
                      </a:endParaRPr>
                    </a:p>
                    <a:p>
                      <a:pPr lvl="1" algn="just" fontAlgn="b"/>
                      <a:r>
                        <a:rPr kumimoji="0" lang="fa-IR" sz="1600" b="0" i="0" u="none" strike="noStrike" kern="1200" baseline="0" dirty="0"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+mn-ea"/>
                          <a:cs typeface="B Titr" pitchFamily="2" charset="-78"/>
                        </a:rPr>
                        <a:t>10-تحلیل ماده47قانون تامین اجتماعی درخصوص بازرسی ازدفاترقانونی اشخاص حقوقی</a:t>
                      </a:r>
                    </a:p>
                    <a:p>
                      <a:pPr lvl="1" algn="just" fontAlgn="b"/>
                      <a:endParaRPr kumimoji="0" lang="fa-IR" sz="1600" b="0" i="0" u="none" strike="noStrike" kern="1200" baseline="0" dirty="0" smtClean="0">
                        <a:solidFill>
                          <a:schemeClr val="bg1"/>
                        </a:solidFill>
                        <a:effectLst/>
                        <a:latin typeface="Tahoma" pitchFamily="34" charset="0"/>
                        <a:ea typeface="+mn-ea"/>
                        <a:cs typeface="B Titr" pitchFamily="2" charset="-78"/>
                      </a:endParaRPr>
                    </a:p>
                    <a:p>
                      <a:pPr lvl="1" algn="just" fontAlgn="b"/>
                      <a:r>
                        <a:rPr kumimoji="0" lang="fa-IR" sz="1600" b="0" i="0" u="none" strike="noStrike" kern="1200" baseline="0" dirty="0" smtClean="0"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+mn-ea"/>
                          <a:cs typeface="B Titr" pitchFamily="2" charset="-78"/>
                        </a:rPr>
                        <a:t>11-بررسی </a:t>
                      </a:r>
                      <a:r>
                        <a:rPr kumimoji="0" lang="fa-IR" sz="1600" b="0" i="0" u="none" strike="noStrike" kern="1200" baseline="0" dirty="0"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+mn-ea"/>
                          <a:cs typeface="B Titr" pitchFamily="2" charset="-78"/>
                        </a:rPr>
                        <a:t>ماده50قانون تامین </a:t>
                      </a:r>
                      <a:r>
                        <a:rPr kumimoji="0" lang="fa-IR" sz="1600" b="0" i="0" u="none" strike="noStrike" kern="1200" baseline="0" dirty="0" smtClean="0"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+mn-ea"/>
                          <a:cs typeface="B Titr" pitchFamily="2" charset="-78"/>
                        </a:rPr>
                        <a:t>اجتماعی</a:t>
                      </a:r>
                    </a:p>
                    <a:p>
                      <a:pPr lvl="1" algn="just" fontAlgn="b"/>
                      <a:endParaRPr kumimoji="0" lang="fa-IR" sz="1600" b="0" i="0" u="none" strike="noStrike" kern="1200" baseline="0" dirty="0" smtClean="0">
                        <a:solidFill>
                          <a:schemeClr val="bg1"/>
                        </a:solidFill>
                        <a:effectLst/>
                        <a:latin typeface="Tahoma" pitchFamily="34" charset="0"/>
                        <a:ea typeface="+mn-ea"/>
                        <a:cs typeface="B Titr" pitchFamily="2" charset="-78"/>
                      </a:endParaRPr>
                    </a:p>
                    <a:p>
                      <a:pPr lvl="1" algn="just" fontAlgn="b"/>
                      <a:r>
                        <a:rPr kumimoji="0" lang="fa-IR" sz="1600" b="0" i="0" u="none" strike="noStrike" kern="1200" baseline="0" dirty="0" smtClean="0"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+mn-ea"/>
                          <a:cs typeface="B Titr" pitchFamily="2" charset="-78"/>
                        </a:rPr>
                        <a:t>12-بررسی وتحلیل مقررات تامین اجتماعی درخصوص شرکتهای دانش بنیان</a:t>
                      </a:r>
                    </a:p>
                    <a:p>
                      <a:pPr lvl="1" algn="just" fontAlgn="b"/>
                      <a:endParaRPr kumimoji="0" lang="fa-IR" sz="1600" b="0" i="0" u="none" strike="noStrike" kern="1200" baseline="0" dirty="0" smtClean="0">
                        <a:solidFill>
                          <a:schemeClr val="bg1"/>
                        </a:solidFill>
                        <a:effectLst/>
                        <a:latin typeface="Tahoma" pitchFamily="34" charset="0"/>
                        <a:ea typeface="+mn-ea"/>
                        <a:cs typeface="B Titr" pitchFamily="2" charset="-78"/>
                      </a:endParaRPr>
                    </a:p>
                    <a:p>
                      <a:pPr lvl="1" algn="just" fontAlgn="b"/>
                      <a:r>
                        <a:rPr kumimoji="0" lang="fa-IR" sz="1600" b="0" i="0" u="none" strike="noStrike" kern="1200" baseline="0" dirty="0" smtClean="0"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+mn-ea"/>
                          <a:cs typeface="B Titr" pitchFamily="2" charset="-78"/>
                        </a:rPr>
                        <a:t>13-تامین اجتماعی الکترونیک</a:t>
                      </a:r>
                    </a:p>
                    <a:p>
                      <a:pPr lvl="1" algn="just" fontAlgn="b"/>
                      <a:endParaRPr kumimoji="0" lang="fa-IR" sz="1600" b="0" i="0" u="none" strike="noStrike" kern="1200" baseline="0" dirty="0">
                        <a:solidFill>
                          <a:schemeClr val="bg1"/>
                        </a:solidFill>
                        <a:effectLst/>
                        <a:latin typeface="Tahoma" pitchFamily="34" charset="0"/>
                        <a:ea typeface="+mn-ea"/>
                        <a:cs typeface="B Titr" pitchFamily="2" charset="-78"/>
                      </a:endParaRPr>
                    </a:p>
                  </a:txBody>
                  <a:tcPr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836712"/>
          </a:xfrm>
        </p:spPr>
        <p:txBody>
          <a:bodyPr/>
          <a:lstStyle/>
          <a:p>
            <a:pPr algn="ctr"/>
            <a:r>
              <a:rPr lang="fa-IR" dirty="0">
                <a:solidFill>
                  <a:srgbClr val="0070C0"/>
                </a:solidFill>
                <a:cs typeface="B Titr" panose="00000700000000000000" pitchFamily="2" charset="-78"/>
              </a:rPr>
              <a:t>فهرست مطالب دوره</a:t>
            </a:r>
            <a:endParaRPr lang="en-US" dirty="0">
              <a:solidFill>
                <a:srgbClr val="0070C0"/>
              </a:solidFill>
              <a:cs typeface="B Titr" panose="00000700000000000000" pitchFamily="2" charset="-78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split orient="vert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164979-DA1A-4823-97B9-632C6C164560}" type="slidenum">
              <a:rPr lang="ar-SA" smtClean="0"/>
              <a:pPr>
                <a:defRPr/>
              </a:pPr>
              <a:t>20</a:t>
            </a:fld>
            <a:endParaRPr lang="es-E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0863715"/>
              </p:ext>
            </p:extLst>
          </p:nvPr>
        </p:nvGraphicFramePr>
        <p:xfrm>
          <a:off x="707464" y="1124744"/>
          <a:ext cx="7778984" cy="5472608"/>
        </p:xfrm>
        <a:graphic>
          <a:graphicData uri="http://schemas.openxmlformats.org/drawingml/2006/table">
            <a:tbl>
              <a:tblPr rtl="1" firstRow="1" bandRow="1">
                <a:tableStyleId>{85BE263C-DBD7-4A20-BB59-AAB30ACAA65A}</a:tableStyleId>
              </a:tblPr>
              <a:tblGrid>
                <a:gridCol w="77789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472608">
                <a:tc>
                  <a:txBody>
                    <a:bodyPr/>
                    <a:lstStyle/>
                    <a:p>
                      <a:pPr algn="just" rtl="1" fontAlgn="b">
                        <a:lnSpc>
                          <a:spcPct val="150000"/>
                        </a:lnSpc>
                      </a:pPr>
                      <a:r>
                        <a:rPr lang="fa-IR" sz="2400" b="1" i="0" u="none" strike="noStrike" dirty="0">
                          <a:ln/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cs typeface="B Titr" pitchFamily="2" charset="-78"/>
                        </a:rPr>
                        <a:t>    ماده 50قانون تامین اجتماعی:</a:t>
                      </a:r>
                    </a:p>
                    <a:p>
                      <a:pPr algn="just" rtl="1" fontAlgn="b">
                        <a:buFontTx/>
                        <a:buChar char="-"/>
                      </a:pPr>
                      <a:r>
                        <a:rPr lang="fa-IR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B Titr" pitchFamily="2" charset="-78"/>
                        </a:rPr>
                        <a:t>  جرائم</a:t>
                      </a:r>
                    </a:p>
                    <a:p>
                      <a:pPr algn="just" rtl="1" fontAlgn="b">
                        <a:buFontTx/>
                        <a:buChar char="-"/>
                      </a:pPr>
                      <a:endParaRPr lang="fa-IR" sz="2400" b="1" i="0" u="none" strike="noStrike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B Titr" pitchFamily="2" charset="-78"/>
                      </a:endParaRPr>
                    </a:p>
                    <a:p>
                      <a:pPr algn="just" rtl="1" fontAlgn="b">
                        <a:buFontTx/>
                        <a:buChar char="-"/>
                      </a:pPr>
                      <a:r>
                        <a:rPr lang="fa-IR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B Titr" pitchFamily="2" charset="-78"/>
                        </a:rPr>
                        <a:t>مجوزبازداشت حساب/ملک/سهام </a:t>
                      </a:r>
                    </a:p>
                  </a:txBody>
                  <a:tcPr marL="9527" marR="9527" marT="9526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7704856" cy="864096"/>
          </a:xfrm>
          <a:solidFill>
            <a:srgbClr val="FFFF00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>
            <a:normAutofit/>
          </a:bodyPr>
          <a:lstStyle/>
          <a:p>
            <a:pPr lvl="1" algn="ctr" fontAlgn="b"/>
            <a:r>
              <a:rPr lang="fa-IR" sz="2000" kern="1200" dirty="0">
                <a:solidFill>
                  <a:schemeClr val="tx1"/>
                </a:solidFill>
                <a:latin typeface="Tahoma" pitchFamily="34" charset="0"/>
                <a:cs typeface="B Titr" pitchFamily="2" charset="-78"/>
              </a:rPr>
              <a:t>-بررسی ماده50قانون تامین اجتماعی</a:t>
            </a:r>
          </a:p>
        </p:txBody>
      </p:sp>
    </p:spTree>
    <p:extLst>
      <p:ext uri="{BB962C8B-B14F-4D97-AF65-F5344CB8AC3E}">
        <p14:creationId xmlns:p14="http://schemas.microsoft.com/office/powerpoint/2010/main" val="3378102638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164979-DA1A-4823-97B9-632C6C164560}" type="slidenum">
              <a:rPr lang="ar-SA" smtClean="0"/>
              <a:pPr>
                <a:defRPr/>
              </a:pPr>
              <a:t>21</a:t>
            </a:fld>
            <a:endParaRPr lang="es-E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2321327"/>
              </p:ext>
            </p:extLst>
          </p:nvPr>
        </p:nvGraphicFramePr>
        <p:xfrm>
          <a:off x="707464" y="1052736"/>
          <a:ext cx="7778984" cy="6456046"/>
        </p:xfrm>
        <a:graphic>
          <a:graphicData uri="http://schemas.openxmlformats.org/drawingml/2006/table">
            <a:tbl>
              <a:tblPr rtl="1" firstRow="1" bandRow="1">
                <a:tableStyleId>{85BE263C-DBD7-4A20-BB59-AAB30ACAA65A}</a:tableStyleId>
              </a:tblPr>
              <a:tblGrid>
                <a:gridCol w="77789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544616">
                <a:tc>
                  <a:txBody>
                    <a:bodyPr/>
                    <a:lstStyle/>
                    <a:p>
                      <a:pPr algn="l" rtl="1" fontAlgn="b">
                        <a:lnSpc>
                          <a:spcPct val="150000"/>
                        </a:lnSpc>
                      </a:pPr>
                      <a:r>
                        <a:rPr lang="en-US" sz="1800" b="1" i="0" u="none" strike="noStrike" dirty="0" smtClean="0">
                          <a:ln/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B Titr" pitchFamily="2" charset="-78"/>
                        </a:rPr>
                        <a:t>Es.tamin.ir     </a:t>
                      </a:r>
                    </a:p>
                    <a:p>
                      <a:pPr algn="just" rtl="1" fontAlgn="b">
                        <a:lnSpc>
                          <a:spcPct val="150000"/>
                        </a:lnSpc>
                      </a:pPr>
                      <a:endParaRPr lang="en-US" sz="1800" b="1" i="0" u="none" strike="noStrike" dirty="0" smtClean="0">
                        <a:ln/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B Titr" pitchFamily="2" charset="-78"/>
                      </a:endParaRPr>
                    </a:p>
                    <a:p>
                      <a:pPr algn="just" rtl="1" fontAlgn="b">
                        <a:lnSpc>
                          <a:spcPct val="150000"/>
                        </a:lnSpc>
                      </a:pPr>
                      <a:r>
                        <a:rPr lang="fa-IR" sz="1800" b="1" i="0" u="none" strike="noStrike" dirty="0" smtClean="0">
                          <a:ln/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B Titr" pitchFamily="2" charset="-78"/>
                        </a:rPr>
                        <a:t>        -ثبت نام</a:t>
                      </a:r>
                    </a:p>
                    <a:p>
                      <a:pPr algn="just" rtl="1" fontAlgn="b">
                        <a:lnSpc>
                          <a:spcPct val="150000"/>
                        </a:lnSpc>
                      </a:pPr>
                      <a:r>
                        <a:rPr lang="fa-IR" sz="1800" b="1" i="0" u="none" strike="noStrike" baseline="0" dirty="0" smtClean="0">
                          <a:ln/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B Titr" pitchFamily="2" charset="-78"/>
                        </a:rPr>
                        <a:t>        -ورود به سامانه</a:t>
                      </a:r>
                    </a:p>
                    <a:p>
                      <a:pPr algn="just" rtl="1" fontAlgn="b">
                        <a:lnSpc>
                          <a:spcPct val="150000"/>
                        </a:lnSpc>
                      </a:pPr>
                      <a:r>
                        <a:rPr lang="fa-IR" sz="1800" b="1" i="0" u="none" strike="noStrike" baseline="0" dirty="0" smtClean="0">
                          <a:ln/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B Titr" pitchFamily="2" charset="-78"/>
                        </a:rPr>
                        <a:t>      -بیمه شدگان      کارفرمایان        مستمری بگیران</a:t>
                      </a:r>
                    </a:p>
                    <a:p>
                      <a:pPr algn="just" rtl="1" fontAlgn="b">
                        <a:lnSpc>
                          <a:spcPct val="150000"/>
                        </a:lnSpc>
                      </a:pPr>
                      <a:endParaRPr lang="fa-IR" sz="1800" b="1" i="0" u="none" strike="noStrike" baseline="0" dirty="0" smtClean="0">
                        <a:ln/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B Titr" pitchFamily="2" charset="-78"/>
                      </a:endParaRPr>
                    </a:p>
                    <a:p>
                      <a:pPr algn="just" rtl="1" fontAlgn="b">
                        <a:lnSpc>
                          <a:spcPct val="150000"/>
                        </a:lnSpc>
                      </a:pPr>
                      <a:r>
                        <a:rPr lang="fa-IR" sz="1800" b="1" i="0" u="none" strike="noStrike" baseline="0" dirty="0" smtClean="0">
                          <a:ln/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B Titr" pitchFamily="2" charset="-78"/>
                        </a:rPr>
                        <a:t>      -کارفرمایان:</a:t>
                      </a:r>
                    </a:p>
                    <a:p>
                      <a:pPr algn="just" rtl="1" fontAlgn="b">
                        <a:lnSpc>
                          <a:spcPct val="150000"/>
                        </a:lnSpc>
                      </a:pPr>
                      <a:r>
                        <a:rPr lang="fa-IR" sz="1800" b="1" i="0" u="none" strike="noStrike" baseline="0" dirty="0" smtClean="0">
                          <a:ln/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B Titr" pitchFamily="2" charset="-78"/>
                        </a:rPr>
                        <a:t>       ارسال لیست  /مشاهده بازرسی/اعتراض به  بازرسی/اعتراض به بدهی/ماده 16</a:t>
                      </a:r>
                    </a:p>
                    <a:p>
                      <a:pPr algn="just" rtl="1" fontAlgn="b">
                        <a:lnSpc>
                          <a:spcPct val="150000"/>
                        </a:lnSpc>
                      </a:pPr>
                      <a:r>
                        <a:rPr lang="fa-IR" sz="1800" b="1" i="0" u="none" strike="noStrike" baseline="0" dirty="0" smtClean="0">
                          <a:ln/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B Titr" pitchFamily="2" charset="-78"/>
                        </a:rPr>
                        <a:t>       </a:t>
                      </a:r>
                    </a:p>
                    <a:p>
                      <a:pPr algn="just" rtl="1" fontAlgn="b">
                        <a:lnSpc>
                          <a:spcPct val="150000"/>
                        </a:lnSpc>
                      </a:pPr>
                      <a:r>
                        <a:rPr lang="fa-IR" sz="1800" b="1" i="0" u="none" strike="noStrike" baseline="0" dirty="0" smtClean="0">
                          <a:ln/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B Titr" pitchFamily="2" charset="-78"/>
                        </a:rPr>
                        <a:t>      /مشاهده ابلاغ/نامنویسی بیمه شدگان جدید/درخواست تقسیط/صدوربرگ پرداخت</a:t>
                      </a:r>
                      <a:endParaRPr lang="en-US" sz="1800" b="1" i="0" u="none" strike="noStrike" dirty="0" smtClean="0">
                        <a:ln/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B Titr" pitchFamily="2" charset="-78"/>
                      </a:endParaRPr>
                    </a:p>
                    <a:p>
                      <a:pPr algn="just" rtl="1" fontAlgn="b">
                        <a:lnSpc>
                          <a:spcPct val="150000"/>
                        </a:lnSpc>
                      </a:pPr>
                      <a:endParaRPr lang="en-US" sz="1800" b="1" i="0" u="none" strike="noStrike" dirty="0" smtClean="0">
                        <a:ln/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B Titr" pitchFamily="2" charset="-78"/>
                      </a:endParaRPr>
                    </a:p>
                    <a:p>
                      <a:pPr algn="just" rtl="1" fontAlgn="b">
                        <a:lnSpc>
                          <a:spcPct val="150000"/>
                        </a:lnSpc>
                      </a:pPr>
                      <a:endParaRPr lang="en-US" sz="1800" b="1" i="0" u="none" strike="noStrike" dirty="0" smtClean="0">
                        <a:ln/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B Titr" pitchFamily="2" charset="-78"/>
                      </a:endParaRPr>
                    </a:p>
                    <a:p>
                      <a:pPr algn="just" rtl="1" fontAlgn="b">
                        <a:lnSpc>
                          <a:spcPct val="150000"/>
                        </a:lnSpc>
                      </a:pPr>
                      <a:endParaRPr lang="en-US" sz="1800" b="1" i="0" u="none" strike="noStrike" dirty="0" smtClean="0">
                        <a:ln/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B Titr" pitchFamily="2" charset="-78"/>
                      </a:endParaRPr>
                    </a:p>
                    <a:p>
                      <a:pPr algn="just" rtl="1" fontAlgn="b">
                        <a:lnSpc>
                          <a:spcPct val="150000"/>
                        </a:lnSpc>
                      </a:pPr>
                      <a:endParaRPr lang="en-US" sz="1800" b="1" i="0" u="none" strike="noStrike" dirty="0" smtClean="0">
                        <a:ln/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B Titr" pitchFamily="2" charset="-78"/>
                      </a:endParaRPr>
                    </a:p>
                    <a:p>
                      <a:pPr algn="just" rtl="1" fontAlgn="b">
                        <a:lnSpc>
                          <a:spcPct val="150000"/>
                        </a:lnSpc>
                      </a:pPr>
                      <a:r>
                        <a:rPr lang="en-US" sz="1800" b="1" i="0" u="none" strike="noStrike" dirty="0" smtClean="0">
                          <a:ln/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B Titr" pitchFamily="2" charset="-78"/>
                        </a:rPr>
                        <a:t>                                                                     </a:t>
                      </a:r>
                      <a:endParaRPr lang="fa-IR" sz="1800" b="1" i="0" u="none" strike="noStrike" dirty="0">
                        <a:ln/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B Titr" pitchFamily="2" charset="-78"/>
                      </a:endParaRPr>
                    </a:p>
                    <a:p>
                      <a:pPr algn="just" rtl="1" fontAlgn="b">
                        <a:buFontTx/>
                        <a:buChar char="-"/>
                      </a:pPr>
                      <a:endParaRPr lang="fa-IR" sz="1800" b="1" i="0" u="none" strike="noStrike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B Titr" pitchFamily="2" charset="-78"/>
                      </a:endParaRPr>
                    </a:p>
                  </a:txBody>
                  <a:tcPr marL="9527" marR="9527" marT="9526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755576" y="116632"/>
            <a:ext cx="7704856" cy="936104"/>
          </a:xfrm>
          <a:solidFill>
            <a:srgbClr val="FFFF00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>
            <a:normAutofit/>
          </a:bodyPr>
          <a:lstStyle/>
          <a:p>
            <a:pPr marL="484632" algn="ctr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a-IR" sz="2800" b="1" dirty="0">
                <a:ln/>
                <a:solidFill>
                  <a:schemeClr val="tx1"/>
                </a:solidFill>
                <a:effectLst/>
                <a:cs typeface="B Titr" pitchFamily="2" charset="-78"/>
              </a:rPr>
              <a:t>تامین اجتماعی الکترونیک</a:t>
            </a:r>
          </a:p>
        </p:txBody>
      </p:sp>
    </p:spTree>
    <p:extLst>
      <p:ext uri="{BB962C8B-B14F-4D97-AF65-F5344CB8AC3E}">
        <p14:creationId xmlns:p14="http://schemas.microsoft.com/office/powerpoint/2010/main" val="3052668025"/>
      </p:ext>
    </p:extLst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05CE82-DC47-BC92-3665-EAE1469620A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36E35901-67D7-493A-996C-7B31556FCEC0}" type="slidenum">
              <a:rPr lang="ar-SA" altLang="en-US" smtClean="0"/>
              <a:pPr>
                <a:defRPr/>
              </a:pPr>
              <a:t>22</a:t>
            </a:fld>
            <a:endParaRPr lang="en-US" altLang="zh-CN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CBB7A07-0021-6216-2B24-CDF34426AF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71400"/>
            <a:ext cx="9144000" cy="702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537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164979-DA1A-4823-97B9-632C6C164560}" type="slidenum">
              <a:rPr lang="ar-SA" smtClean="0"/>
              <a:pPr>
                <a:defRPr/>
              </a:pPr>
              <a:t>23</a:t>
            </a:fld>
            <a:endParaRPr lang="es-ES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467544" y="1772816"/>
          <a:ext cx="7919080" cy="4392488"/>
        </p:xfrm>
        <a:graphic>
          <a:graphicData uri="http://schemas.openxmlformats.org/drawingml/2006/table">
            <a:tbl>
              <a:tblPr rtl="1" firstRow="1" bandRow="1">
                <a:tableStyleId>{85BE263C-DBD7-4A20-BB59-AAB30ACAA65A}</a:tableStyleId>
              </a:tblPr>
              <a:tblGrid>
                <a:gridCol w="79190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392488">
                <a:tc>
                  <a:txBody>
                    <a:bodyPr/>
                    <a:lstStyle/>
                    <a:p>
                      <a:pPr algn="ctr" rtl="1" fontAlgn="b">
                        <a:lnSpc>
                          <a:spcPct val="150000"/>
                        </a:lnSpc>
                      </a:pPr>
                      <a:r>
                        <a:rPr lang="fa-IR" sz="3600" b="1" i="0" u="none" strike="noStrike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B Zar" pitchFamily="2" charset="-78"/>
                        </a:rPr>
                        <a:t>با آرزوی موفقیت و سلامتی روز افزون برای کلیه همکاران وخانواده های محترم </a:t>
                      </a:r>
                    </a:p>
                  </a:txBody>
                  <a:tcPr marL="9527" marR="9527" marT="9526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026" name="Picture 2" descr="C:\Users\Public\Pictures\Sample Pictures\Tulip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96552" y="-387424"/>
            <a:ext cx="10078144" cy="7558608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1331640" y="1844824"/>
            <a:ext cx="561662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a-IR" sz="4000" b="1" dirty="0">
                <a:ln/>
                <a:cs typeface="B Titr" pitchFamily="2" charset="-78"/>
              </a:rPr>
              <a:t>با آرزوی سلامتی و توفیق  </a:t>
            </a:r>
          </a:p>
          <a:p>
            <a:pPr algn="ctr"/>
            <a:endParaRPr lang="fa-IR" sz="4000" b="1" dirty="0">
              <a:ln/>
              <a:cs typeface="B Titr" pitchFamily="2" charset="-78"/>
            </a:endParaRPr>
          </a:p>
          <a:p>
            <a:pPr algn="ctr"/>
            <a:endParaRPr lang="fa-IR" sz="4000" b="1" dirty="0">
              <a:ln/>
              <a:cs typeface="B Titr" pitchFamily="2" charset="-78"/>
            </a:endParaRPr>
          </a:p>
          <a:p>
            <a:pPr algn="ctr"/>
            <a:endParaRPr lang="en-US" sz="4000" dirty="0"/>
          </a:p>
        </p:txBody>
      </p:sp>
      <p:sp>
        <p:nvSpPr>
          <p:cNvPr id="8" name="Rectangle 7"/>
          <p:cNvSpPr/>
          <p:nvPr/>
        </p:nvSpPr>
        <p:spPr>
          <a:xfrm>
            <a:off x="2286000" y="3861047"/>
            <a:ext cx="502230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a-IR" sz="2800" b="1" dirty="0">
                <a:ln/>
                <a:solidFill>
                  <a:srgbClr val="0070C0"/>
                </a:solidFill>
                <a:cs typeface="B Titr" pitchFamily="2" charset="-78"/>
              </a:rPr>
              <a:t>اداره کل تامین اجتماعی استان فارس</a:t>
            </a:r>
          </a:p>
          <a:p>
            <a:pPr algn="ctr"/>
            <a:r>
              <a:rPr lang="fa-IR" sz="2800" b="1" dirty="0">
                <a:ln/>
                <a:solidFill>
                  <a:srgbClr val="0070C0"/>
                </a:solidFill>
                <a:cs typeface="B Titr" pitchFamily="2" charset="-78"/>
              </a:rPr>
              <a:t> </a:t>
            </a:r>
          </a:p>
          <a:p>
            <a:pPr algn="ctr"/>
            <a:r>
              <a:rPr lang="fa-IR" sz="2800" b="1" dirty="0" smtClean="0">
                <a:ln/>
                <a:solidFill>
                  <a:srgbClr val="0070C0"/>
                </a:solidFill>
                <a:cs typeface="B Titr" pitchFamily="2" charset="-78"/>
              </a:rPr>
              <a:t>شهریور </a:t>
            </a:r>
            <a:r>
              <a:rPr lang="fa-IR" sz="2800" b="1" dirty="0" smtClean="0">
                <a:ln/>
                <a:solidFill>
                  <a:srgbClr val="0070C0"/>
                </a:solidFill>
                <a:cs typeface="B Titr" pitchFamily="2" charset="-78"/>
              </a:rPr>
              <a:t>ماه1402</a:t>
            </a:r>
            <a:endParaRPr lang="en-US" sz="28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37E872-0247-4993-A3B0-523C1D678B47}" type="slidenum">
              <a:rPr lang="ar-SA" smtClean="0"/>
              <a:pPr>
                <a:defRPr/>
              </a:pPr>
              <a:t>3</a:t>
            </a:fld>
            <a:endParaRPr lang="es-ES"/>
          </a:p>
        </p:txBody>
      </p:sp>
      <p:sp>
        <p:nvSpPr>
          <p:cNvPr id="4" name="Title 3"/>
          <p:cNvSpPr txBox="1">
            <a:spLocks/>
          </p:cNvSpPr>
          <p:nvPr/>
        </p:nvSpPr>
        <p:spPr>
          <a:xfrm>
            <a:off x="467544" y="476672"/>
            <a:ext cx="8229600" cy="792088"/>
          </a:xfrm>
          <a:prstGeom prst="rect">
            <a:avLst/>
          </a:prstGeom>
          <a:gradFill>
            <a:gsLst>
              <a:gs pos="0">
                <a:srgbClr val="C8AFE3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tx2">
                <a:lumMod val="9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/>
          <a:lstStyle/>
          <a:p>
            <a:pPr lvl="1" algn="ctr" fontAlgn="b"/>
            <a:r>
              <a:rPr lang="fa-IR" sz="2000" dirty="0">
                <a:solidFill>
                  <a:srgbClr val="002060"/>
                </a:solidFill>
                <a:latin typeface="Tahoma" pitchFamily="34" charset="0"/>
                <a:cs typeface="B Titr" pitchFamily="2" charset="-78"/>
              </a:rPr>
              <a:t>-بررسی ماده28قانون تامین اجتماعی</a:t>
            </a:r>
          </a:p>
        </p:txBody>
      </p:sp>
      <p:graphicFrame>
        <p:nvGraphicFramePr>
          <p:cNvPr id="5" name="Diagram 4"/>
          <p:cNvGraphicFramePr/>
          <p:nvPr/>
        </p:nvGraphicFramePr>
        <p:xfrm>
          <a:off x="467544" y="1397000"/>
          <a:ext cx="8208912" cy="4912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Rounded Rectangle 7"/>
          <p:cNvSpPr/>
          <p:nvPr/>
        </p:nvSpPr>
        <p:spPr>
          <a:xfrm rot="10800000" flipV="1">
            <a:off x="467544" y="1700808"/>
            <a:ext cx="8280920" cy="41764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algn="ctr" fontAlgn="b"/>
            <a:r>
              <a:rPr lang="fa-IR" sz="2800" dirty="0">
                <a:solidFill>
                  <a:schemeClr val="tx1"/>
                </a:solidFill>
                <a:latin typeface="Tahoma" pitchFamily="34" charset="0"/>
                <a:cs typeface="B Titr" pitchFamily="2" charset="-78"/>
              </a:rPr>
              <a:t>حق بیمه سهم کارفرما         20درصد</a:t>
            </a:r>
          </a:p>
          <a:p>
            <a:pPr algn="ctr" fontAlgn="b"/>
            <a:endParaRPr lang="fa-IR" sz="2800" dirty="0">
              <a:solidFill>
                <a:schemeClr val="tx1"/>
              </a:solidFill>
              <a:latin typeface="Tahoma" pitchFamily="34" charset="0"/>
              <a:cs typeface="B Titr" pitchFamily="2" charset="-78"/>
            </a:endParaRPr>
          </a:p>
          <a:p>
            <a:pPr algn="ctr" fontAlgn="b"/>
            <a:r>
              <a:rPr lang="fa-IR" sz="2800" dirty="0">
                <a:solidFill>
                  <a:schemeClr val="tx1"/>
                </a:solidFill>
                <a:latin typeface="Tahoma" pitchFamily="34" charset="0"/>
                <a:cs typeface="B Titr" pitchFamily="2" charset="-78"/>
              </a:rPr>
              <a:t>حق بیمه سهم بیمه شده      7درصد</a:t>
            </a:r>
          </a:p>
          <a:p>
            <a:pPr algn="ctr" fontAlgn="b"/>
            <a:endParaRPr lang="fa-IR" sz="2800" dirty="0">
              <a:solidFill>
                <a:schemeClr val="tx1"/>
              </a:solidFill>
              <a:latin typeface="Tahoma" pitchFamily="34" charset="0"/>
              <a:cs typeface="B Titr" pitchFamily="2" charset="-78"/>
            </a:endParaRPr>
          </a:p>
          <a:p>
            <a:pPr algn="ctr" fontAlgn="b"/>
            <a:r>
              <a:rPr lang="fa-IR" sz="2800" dirty="0">
                <a:solidFill>
                  <a:schemeClr val="tx1"/>
                </a:solidFill>
                <a:latin typeface="Tahoma" pitchFamily="34" charset="0"/>
                <a:cs typeface="B Titr" pitchFamily="2" charset="-78"/>
              </a:rPr>
              <a:t>بیمه بیکاری                        3درصد</a:t>
            </a:r>
          </a:p>
        </p:txBody>
      </p:sp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ctrTitle"/>
          </p:nvPr>
        </p:nvSpPr>
        <p:spPr>
          <a:xfrm>
            <a:off x="395536" y="116632"/>
            <a:ext cx="7800529" cy="864096"/>
          </a:xfrm>
          <a:solidFill>
            <a:srgbClr val="FFFF00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>
            <a:normAutofit/>
          </a:bodyPr>
          <a:lstStyle/>
          <a:p>
            <a:pPr lvl="1" algn="ctr" fontAlgn="b"/>
            <a:r>
              <a:rPr lang="fa-IR" sz="2000" kern="1200" dirty="0">
                <a:solidFill>
                  <a:srgbClr val="002060"/>
                </a:solidFill>
                <a:latin typeface="Tahoma" pitchFamily="34" charset="0"/>
                <a:cs typeface="B Titr" pitchFamily="2" charset="-78"/>
              </a:rPr>
              <a:t>-تحلیل تصویبنامه شورای عالی کاردرخصوص حقوق ومزایای مشمول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690216"/>
              </p:ext>
            </p:extLst>
          </p:nvPr>
        </p:nvGraphicFramePr>
        <p:xfrm>
          <a:off x="335984" y="1124744"/>
          <a:ext cx="7976344" cy="6066270"/>
        </p:xfrm>
        <a:graphic>
          <a:graphicData uri="http://schemas.openxmlformats.org/drawingml/2006/table">
            <a:tbl>
              <a:tblPr rtl="1" firstRow="1" bandRow="1">
                <a:tableStyleId>{85BE263C-DBD7-4A20-BB59-AAB30ACAA65A}</a:tableStyleId>
              </a:tblPr>
              <a:tblGrid>
                <a:gridCol w="79763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066270">
                <a:tc>
                  <a:txBody>
                    <a:bodyPr/>
                    <a:lstStyle/>
                    <a:p>
                      <a:pPr algn="just" fontAlgn="b"/>
                      <a:endParaRPr lang="fa-IR" dirty="0">
                        <a:latin typeface="Tahoma" pitchFamily="34" charset="0"/>
                        <a:cs typeface="B Titr" pitchFamily="2" charset="-78"/>
                      </a:endParaRPr>
                    </a:p>
                    <a:p>
                      <a:pPr algn="just" fontAlgn="b"/>
                      <a:r>
                        <a:rPr lang="fa-IR" dirty="0">
                          <a:latin typeface="Tahoma" pitchFamily="34" charset="0"/>
                          <a:cs typeface="B Titr" pitchFamily="2" charset="-78"/>
                        </a:rPr>
                        <a:t>حداقل</a:t>
                      </a:r>
                      <a:r>
                        <a:rPr lang="fa-IR" baseline="0" dirty="0">
                          <a:latin typeface="Tahoma" pitchFamily="34" charset="0"/>
                          <a:cs typeface="B Titr" pitchFamily="2" charset="-78"/>
                        </a:rPr>
                        <a:t> دستمزدروزانه </a:t>
                      </a:r>
                      <a:r>
                        <a:rPr lang="fa-IR" baseline="0" dirty="0" smtClean="0">
                          <a:latin typeface="Tahoma" pitchFamily="34" charset="0"/>
                          <a:cs typeface="B Titr" pitchFamily="2" charset="-78"/>
                        </a:rPr>
                        <a:t>1769428ریال        </a:t>
                      </a:r>
                      <a:r>
                        <a:rPr lang="fa-IR" baseline="0" dirty="0">
                          <a:latin typeface="Tahoma" pitchFamily="34" charset="0"/>
                          <a:cs typeface="B Titr" pitchFamily="2" charset="-78"/>
                        </a:rPr>
                        <a:t>حداقل حقوق ماهیانه(30روز )    </a:t>
                      </a:r>
                      <a:r>
                        <a:rPr lang="fa-IR" baseline="0" dirty="0" smtClean="0">
                          <a:latin typeface="Tahoma" pitchFamily="34" charset="0"/>
                          <a:cs typeface="B Titr" pitchFamily="2" charset="-78"/>
                        </a:rPr>
                        <a:t>53،082،840ریال</a:t>
                      </a:r>
                      <a:endParaRPr lang="fa-IR" baseline="0" dirty="0">
                        <a:latin typeface="Tahoma" pitchFamily="34" charset="0"/>
                        <a:cs typeface="B Titr" pitchFamily="2" charset="-78"/>
                      </a:endParaRPr>
                    </a:p>
                    <a:p>
                      <a:pPr algn="just" fontAlgn="b"/>
                      <a:endParaRPr lang="fa-IR" baseline="0" dirty="0">
                        <a:latin typeface="Tahoma" pitchFamily="34" charset="0"/>
                        <a:cs typeface="B Titr" pitchFamily="2" charset="-78"/>
                      </a:endParaRPr>
                    </a:p>
                    <a:p>
                      <a:pPr algn="just" fontAlgn="b"/>
                      <a:r>
                        <a:rPr lang="fa-IR" baseline="0" dirty="0">
                          <a:latin typeface="Tahoma" pitchFamily="34" charset="0"/>
                          <a:cs typeface="B Titr" pitchFamily="2" charset="-78"/>
                        </a:rPr>
                        <a:t>                                                                              حق مسکن                                   </a:t>
                      </a:r>
                      <a:r>
                        <a:rPr lang="fa-IR" baseline="0" dirty="0" smtClean="0">
                          <a:latin typeface="Tahoma" pitchFamily="34" charset="0"/>
                          <a:cs typeface="B Titr" pitchFamily="2" charset="-78"/>
                        </a:rPr>
                        <a:t>            11،000،000ریال</a:t>
                      </a:r>
                      <a:endParaRPr lang="fa-IR" baseline="0" dirty="0">
                        <a:latin typeface="Tahoma" pitchFamily="34" charset="0"/>
                        <a:cs typeface="B Titr" pitchFamily="2" charset="-78"/>
                      </a:endParaRPr>
                    </a:p>
                    <a:p>
                      <a:pPr algn="just" fontAlgn="b"/>
                      <a:endParaRPr lang="fa-IR" baseline="0" dirty="0">
                        <a:latin typeface="Tahoma" pitchFamily="34" charset="0"/>
                        <a:cs typeface="B Titr" pitchFamily="2" charset="-78"/>
                      </a:endParaRPr>
                    </a:p>
                    <a:p>
                      <a:pPr algn="just" fontAlgn="b"/>
                      <a:r>
                        <a:rPr lang="fa-IR" baseline="0" dirty="0">
                          <a:latin typeface="Tahoma" pitchFamily="34" charset="0"/>
                          <a:cs typeface="B Titr" pitchFamily="2" charset="-78"/>
                        </a:rPr>
                        <a:t>                                                                             کمک هزینه اقلام مصرفی </a:t>
                      </a:r>
                      <a:r>
                        <a:rPr lang="fa-IR" baseline="0" dirty="0" smtClean="0">
                          <a:latin typeface="Tahoma" pitchFamily="34" charset="0"/>
                          <a:cs typeface="B Titr" pitchFamily="2" charset="-78"/>
                        </a:rPr>
                        <a:t>خانوار         9،000،000  ریال</a:t>
                      </a:r>
                      <a:endParaRPr lang="fa-IR" baseline="0" dirty="0">
                        <a:latin typeface="Tahoma" pitchFamily="34" charset="0"/>
                        <a:cs typeface="B Titr" pitchFamily="2" charset="-78"/>
                      </a:endParaRPr>
                    </a:p>
                    <a:p>
                      <a:pPr algn="just" fontAlgn="b"/>
                      <a:r>
                        <a:rPr lang="fa-IR" baseline="0" dirty="0">
                          <a:latin typeface="Tahoma" pitchFamily="34" charset="0"/>
                          <a:cs typeface="B Titr" pitchFamily="2" charset="-78"/>
                        </a:rPr>
                        <a:t>پایه سنواتی روزانه     70،000ریال</a:t>
                      </a:r>
                      <a:endParaRPr lang="fa-IR" baseline="0" dirty="0">
                        <a:solidFill>
                          <a:schemeClr val="tx1"/>
                        </a:solidFill>
                        <a:latin typeface="Tahoma" pitchFamily="34" charset="0"/>
                        <a:cs typeface="B Nazanin" panose="00000400000000000000" pitchFamily="2" charset="-78"/>
                      </a:endParaRPr>
                    </a:p>
                    <a:p>
                      <a:pPr algn="just" fontAlgn="b"/>
                      <a:r>
                        <a:rPr lang="fa-IR" baseline="0" dirty="0">
                          <a:solidFill>
                            <a:schemeClr val="tx1"/>
                          </a:solidFill>
                          <a:latin typeface="Tahoma" pitchFamily="34" charset="0"/>
                          <a:cs typeface="B Nazanin" panose="00000400000000000000" pitchFamily="2" charset="-78"/>
                        </a:rPr>
                        <a:t> </a:t>
                      </a:r>
                      <a:r>
                        <a:rPr lang="fa-IR" sz="1200" baseline="0" dirty="0">
                          <a:solidFill>
                            <a:schemeClr val="tx1"/>
                          </a:solidFill>
                          <a:latin typeface="Tahoma" pitchFamily="34" charset="0"/>
                          <a:cs typeface="B Nazanin" panose="00000400000000000000" pitchFamily="2" charset="-78"/>
                        </a:rPr>
                        <a:t>(کارکنان دارای حداقل یکسال سابقه درهمان کارگاه)</a:t>
                      </a:r>
                    </a:p>
                    <a:p>
                      <a:pPr algn="just" fontAlgn="b"/>
                      <a:endParaRPr lang="fa-IR" sz="1200" baseline="0" dirty="0">
                        <a:solidFill>
                          <a:schemeClr val="tx1"/>
                        </a:solidFill>
                        <a:latin typeface="Tahoma" pitchFamily="34" charset="0"/>
                        <a:cs typeface="B Nazanin" panose="00000400000000000000" pitchFamily="2" charset="-78"/>
                      </a:endParaRPr>
                    </a:p>
                    <a:p>
                      <a:pPr algn="just" fontAlgn="b"/>
                      <a:r>
                        <a:rPr lang="fa-IR" sz="1800" dirty="0">
                          <a:latin typeface="Tahoma" pitchFamily="34" charset="0"/>
                          <a:cs typeface="B Titr" pitchFamily="2" charset="-78"/>
                        </a:rPr>
                        <a:t>حداکثر</a:t>
                      </a:r>
                      <a:r>
                        <a:rPr lang="fa-IR" sz="1800" baseline="0" dirty="0">
                          <a:latin typeface="Tahoma" pitchFamily="34" charset="0"/>
                          <a:cs typeface="B Titr" pitchFamily="2" charset="-78"/>
                        </a:rPr>
                        <a:t> دستمزدروزانه </a:t>
                      </a:r>
                      <a:r>
                        <a:rPr lang="fa-IR" sz="1800" baseline="0" dirty="0" smtClean="0">
                          <a:latin typeface="Tahoma" pitchFamily="34" charset="0"/>
                          <a:cs typeface="B Titr" pitchFamily="2" charset="-78"/>
                        </a:rPr>
                        <a:t>12،385،996ریال  حداکثردستمزدماهانه  371،579،880ریال</a:t>
                      </a:r>
                      <a:endParaRPr lang="fa-IR" sz="1800" baseline="0" dirty="0">
                        <a:latin typeface="Tahoma" pitchFamily="34" charset="0"/>
                        <a:cs typeface="B Titr" pitchFamily="2" charset="-78"/>
                      </a:endParaRPr>
                    </a:p>
                    <a:p>
                      <a:pPr algn="just" fontAlgn="b"/>
                      <a:endParaRPr lang="fa-IR" sz="1800" baseline="0" dirty="0">
                        <a:solidFill>
                          <a:schemeClr val="tx1"/>
                        </a:solidFill>
                        <a:latin typeface="Tahoma" pitchFamily="34" charset="0"/>
                        <a:cs typeface="B Titr" pitchFamily="2" charset="-78"/>
                      </a:endParaRPr>
                    </a:p>
                    <a:p>
                      <a:pPr algn="just" fontAlgn="b"/>
                      <a:r>
                        <a:rPr lang="fa-IR" sz="1800" baseline="0" dirty="0">
                          <a:solidFill>
                            <a:schemeClr val="tx1"/>
                          </a:solidFill>
                          <a:latin typeface="Tahoma" pitchFamily="34" charset="0"/>
                          <a:cs typeface="B Titr" pitchFamily="2" charset="-78"/>
                        </a:rPr>
                        <a:t> تغییرسایرسطوح دستمزدی </a:t>
                      </a:r>
                      <a:r>
                        <a:rPr lang="fa-IR" sz="1800" baseline="0" dirty="0" smtClean="0">
                          <a:solidFill>
                            <a:schemeClr val="tx1"/>
                          </a:solidFill>
                          <a:latin typeface="Tahoma" pitchFamily="34" charset="0"/>
                          <a:cs typeface="B Titr" pitchFamily="2" charset="-78"/>
                        </a:rPr>
                        <a:t>سال1402:</a:t>
                      </a:r>
                      <a:endParaRPr lang="fa-IR" sz="1800" baseline="0" dirty="0">
                        <a:solidFill>
                          <a:schemeClr val="tx1"/>
                        </a:solidFill>
                        <a:latin typeface="Tahoma" pitchFamily="34" charset="0"/>
                        <a:cs typeface="B Titr" pitchFamily="2" charset="-78"/>
                      </a:endParaRPr>
                    </a:p>
                    <a:p>
                      <a:pPr algn="just" fontAlgn="b"/>
                      <a:endParaRPr lang="fa-IR" sz="1800" baseline="0" dirty="0">
                        <a:solidFill>
                          <a:schemeClr val="tx1"/>
                        </a:solidFill>
                        <a:latin typeface="Tahoma" pitchFamily="34" charset="0"/>
                        <a:cs typeface="B Titr" pitchFamily="2" charset="-78"/>
                      </a:endParaRPr>
                    </a:p>
                    <a:p>
                      <a:pPr algn="just" fontAlgn="b"/>
                      <a:r>
                        <a:rPr lang="fa-IR" sz="1800" baseline="0" dirty="0">
                          <a:solidFill>
                            <a:schemeClr val="tx1"/>
                          </a:solidFill>
                          <a:latin typeface="Tahoma" pitchFamily="34" charset="0"/>
                          <a:cs typeface="B Titr" pitchFamily="2" charset="-78"/>
                        </a:rPr>
                        <a:t>        مزدروزانه شغل </a:t>
                      </a:r>
                      <a:r>
                        <a:rPr lang="fa-IR" sz="1800" baseline="0" dirty="0" smtClean="0">
                          <a:solidFill>
                            <a:schemeClr val="tx1"/>
                          </a:solidFill>
                          <a:latin typeface="Tahoma" pitchFamily="34" charset="0"/>
                          <a:cs typeface="B Titr" pitchFamily="2" charset="-78"/>
                        </a:rPr>
                        <a:t>1402=83،596+1/21*آخرین </a:t>
                      </a:r>
                      <a:r>
                        <a:rPr lang="fa-IR" sz="1800" baseline="0" dirty="0">
                          <a:solidFill>
                            <a:schemeClr val="tx1"/>
                          </a:solidFill>
                          <a:latin typeface="Tahoma" pitchFamily="34" charset="0"/>
                          <a:cs typeface="B Titr" pitchFamily="2" charset="-78"/>
                        </a:rPr>
                        <a:t>مزدروزانه شغل </a:t>
                      </a:r>
                      <a:r>
                        <a:rPr lang="fa-IR" sz="1800" baseline="0" dirty="0" smtClean="0">
                          <a:solidFill>
                            <a:schemeClr val="tx1"/>
                          </a:solidFill>
                          <a:latin typeface="Tahoma" pitchFamily="34" charset="0"/>
                          <a:cs typeface="B Titr" pitchFamily="2" charset="-78"/>
                        </a:rPr>
                        <a:t>درسال1401</a:t>
                      </a:r>
                      <a:endParaRPr lang="fa-IR" sz="1800" baseline="0" dirty="0">
                        <a:solidFill>
                          <a:schemeClr val="tx1"/>
                        </a:solidFill>
                        <a:latin typeface="Tahoma" pitchFamily="34" charset="0"/>
                        <a:cs typeface="B Nazanin" panose="00000400000000000000" pitchFamily="2" charset="-78"/>
                      </a:endParaRPr>
                    </a:p>
                    <a:p>
                      <a:pPr algn="just" fontAlgn="b"/>
                      <a:endParaRPr lang="fa-IR" sz="1200" baseline="0" dirty="0">
                        <a:solidFill>
                          <a:schemeClr val="tx1"/>
                        </a:solidFill>
                        <a:latin typeface="Tahoma" pitchFamily="34" charset="0"/>
                        <a:cs typeface="B Nazanin" panose="00000400000000000000" pitchFamily="2" charset="-78"/>
                      </a:endParaRPr>
                    </a:p>
                    <a:p>
                      <a:pPr algn="just" fontAlgn="b"/>
                      <a:endParaRPr lang="fa-IR" sz="1200" baseline="0" dirty="0">
                        <a:solidFill>
                          <a:schemeClr val="tx1"/>
                        </a:solidFill>
                        <a:latin typeface="Tahoma" pitchFamily="34" charset="0"/>
                        <a:cs typeface="B Nazanin" panose="00000400000000000000" pitchFamily="2" charset="-78"/>
                      </a:endParaRPr>
                    </a:p>
                    <a:p>
                      <a:pPr algn="just" fontAlgn="b"/>
                      <a:endParaRPr lang="fa-IR" sz="1200" baseline="0" dirty="0">
                        <a:solidFill>
                          <a:schemeClr val="tx1"/>
                        </a:solidFill>
                        <a:latin typeface="Tahoma" pitchFamily="34" charset="0"/>
                        <a:cs typeface="B Nazanin" panose="00000400000000000000" pitchFamily="2" charset="-78"/>
                      </a:endParaRPr>
                    </a:p>
                    <a:p>
                      <a:pPr algn="just" fontAlgn="b"/>
                      <a:endParaRPr lang="fa-IR" baseline="0" dirty="0">
                        <a:latin typeface="Tahoma" pitchFamily="34" charset="0"/>
                        <a:cs typeface="B Titr" pitchFamily="2" charset="-78"/>
                      </a:endParaRPr>
                    </a:p>
                    <a:p>
                      <a:pPr algn="just" fontAlgn="b"/>
                      <a:endParaRPr lang="fa-IR" baseline="0" dirty="0">
                        <a:latin typeface="Tahoma" pitchFamily="34" charset="0"/>
                        <a:cs typeface="B Titr" pitchFamily="2" charset="-78"/>
                      </a:endParaRPr>
                    </a:p>
                    <a:p>
                      <a:pPr algn="just" fontAlgn="b"/>
                      <a:endParaRPr lang="fa-IR" dirty="0">
                        <a:latin typeface="Tahoma" pitchFamily="34" charset="0"/>
                        <a:cs typeface="B Titr" pitchFamily="2" charset="-78"/>
                      </a:endParaRPr>
                    </a:p>
                  </a:txBody>
                  <a:tcPr marL="9527" marR="9527" marT="9526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>
    <p:dissolv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ctrTitle"/>
          </p:nvPr>
        </p:nvSpPr>
        <p:spPr>
          <a:xfrm>
            <a:off x="611560" y="116632"/>
            <a:ext cx="8033676" cy="936104"/>
          </a:xfrm>
          <a:solidFill>
            <a:srgbClr val="FFFF00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>
            <a:normAutofit/>
          </a:bodyPr>
          <a:lstStyle/>
          <a:p>
            <a:pPr lvl="1" algn="ctr" fontAlgn="b"/>
            <a:r>
              <a:rPr lang="fa-IR" sz="2000" kern="1200" dirty="0">
                <a:solidFill>
                  <a:srgbClr val="002060"/>
                </a:solidFill>
                <a:latin typeface="Tahoma" pitchFamily="34" charset="0"/>
                <a:cs typeface="B Titr" pitchFamily="2" charset="-78"/>
              </a:rPr>
              <a:t>-بررسی وتحلیل ماده39قانون تامین اجتماعی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9161821"/>
              </p:ext>
            </p:extLst>
          </p:nvPr>
        </p:nvGraphicFramePr>
        <p:xfrm>
          <a:off x="-818016" y="1052736"/>
          <a:ext cx="9463252" cy="6493382"/>
        </p:xfrm>
        <a:graphic>
          <a:graphicData uri="http://schemas.openxmlformats.org/drawingml/2006/table">
            <a:tbl>
              <a:tblPr rtl="1" firstRow="1" bandRow="1">
                <a:tableStyleId>{85BE263C-DBD7-4A20-BB59-AAB30ACAA65A}</a:tableStyleId>
              </a:tblPr>
              <a:tblGrid>
                <a:gridCol w="94632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493382">
                <a:tc>
                  <a:txBody>
                    <a:bodyPr/>
                    <a:lstStyle/>
                    <a:p>
                      <a:pPr algn="r" fontAlgn="b"/>
                      <a:endParaRPr lang="fa-IR" sz="1800" dirty="0">
                        <a:latin typeface="Tahoma" pitchFamily="34" charset="0"/>
                        <a:cs typeface="B Titr" pitchFamily="2" charset="-78"/>
                      </a:endParaRPr>
                    </a:p>
                    <a:p>
                      <a:pPr algn="r" fontAlgn="b"/>
                      <a:r>
                        <a:rPr lang="fa-IR" sz="1800" dirty="0">
                          <a:latin typeface="Tahoma" pitchFamily="34" charset="0"/>
                          <a:cs typeface="B Titr" pitchFamily="2" charset="-78"/>
                        </a:rPr>
                        <a:t>آیین نامه طرزتنظیم</a:t>
                      </a:r>
                      <a:r>
                        <a:rPr lang="fa-IR" sz="1800" baseline="0" dirty="0">
                          <a:latin typeface="Tahoma" pitchFamily="34" charset="0"/>
                          <a:cs typeface="B Titr" pitchFamily="2" charset="-78"/>
                        </a:rPr>
                        <a:t> صورت مزدوحقوق</a:t>
                      </a:r>
                    </a:p>
                    <a:p>
                      <a:pPr algn="r" fontAlgn="b"/>
                      <a:endParaRPr lang="fa-IR" sz="1800" baseline="0" dirty="0">
                        <a:latin typeface="Tahoma" pitchFamily="34" charset="0"/>
                        <a:cs typeface="B Titr" pitchFamily="2" charset="-78"/>
                      </a:endParaRPr>
                    </a:p>
                    <a:p>
                      <a:pPr algn="r" fontAlgn="b"/>
                      <a:endParaRPr lang="fa-IR" sz="1800" dirty="0">
                        <a:latin typeface="Tahoma" pitchFamily="34" charset="0"/>
                        <a:cs typeface="B Titr" pitchFamily="2" charset="-78"/>
                      </a:endParaRPr>
                    </a:p>
                    <a:p>
                      <a:pPr algn="r" fontAlgn="b"/>
                      <a:r>
                        <a:rPr lang="fa-IR" sz="1800" dirty="0" smtClean="0">
                          <a:latin typeface="Tahoma" pitchFamily="34" charset="0"/>
                          <a:cs typeface="B Titr" pitchFamily="2" charset="-78"/>
                        </a:rPr>
                        <a:t>-حقوق ومزایای</a:t>
                      </a:r>
                      <a:r>
                        <a:rPr lang="fa-IR" sz="1800" baseline="0" dirty="0" smtClean="0">
                          <a:latin typeface="Tahoma" pitchFamily="34" charset="0"/>
                          <a:cs typeface="B Titr" pitchFamily="2" charset="-78"/>
                        </a:rPr>
                        <a:t> </a:t>
                      </a:r>
                      <a:r>
                        <a:rPr lang="fa-IR" sz="1800" baseline="0" dirty="0">
                          <a:latin typeface="Tahoma" pitchFamily="34" charset="0"/>
                          <a:cs typeface="B Titr" pitchFamily="2" charset="-78"/>
                        </a:rPr>
                        <a:t>مشمول حق بیمه</a:t>
                      </a:r>
                      <a:r>
                        <a:rPr lang="fa-IR" sz="1800" baseline="0" dirty="0" smtClean="0">
                          <a:latin typeface="Tahoma" pitchFamily="34" charset="0"/>
                          <a:cs typeface="B Titr" pitchFamily="2" charset="-78"/>
                        </a:rPr>
                        <a:t>:</a:t>
                      </a:r>
                    </a:p>
                    <a:p>
                      <a:pPr algn="r" fontAlgn="b"/>
                      <a:endParaRPr lang="fa-IR" sz="1800" baseline="0" dirty="0" smtClean="0">
                        <a:solidFill>
                          <a:srgbClr val="0070C0"/>
                        </a:solidFill>
                        <a:latin typeface="Tahoma" pitchFamily="34" charset="0"/>
                        <a:cs typeface="B Titr" pitchFamily="2" charset="-78"/>
                      </a:endParaRPr>
                    </a:p>
                    <a:p>
                      <a:pPr algn="r" fontAlgn="b"/>
                      <a:r>
                        <a:rPr lang="fa-IR" sz="1800" b="1" baseline="0" dirty="0" smtClean="0">
                          <a:solidFill>
                            <a:srgbClr val="0070C0"/>
                          </a:solidFill>
                          <a:latin typeface="Tahoma" pitchFamily="34" charset="0"/>
                          <a:cs typeface="B Nazanin" panose="00000400000000000000" pitchFamily="2" charset="-78"/>
                        </a:rPr>
                        <a:t>کلیه وجوه پرداختی به کارکنان به استثنای مواردزیرمشمول کسرحق بیمه می باشد:</a:t>
                      </a:r>
                    </a:p>
                    <a:p>
                      <a:pPr algn="r" fontAlgn="b"/>
                      <a:endParaRPr lang="fa-IR" sz="1800" b="1" baseline="0" dirty="0" smtClean="0">
                        <a:solidFill>
                          <a:schemeClr val="tx1"/>
                        </a:solidFill>
                        <a:latin typeface="Tahoma" pitchFamily="34" charset="0"/>
                        <a:cs typeface="B Nazanin" panose="00000400000000000000" pitchFamily="2" charset="-78"/>
                      </a:endParaRPr>
                    </a:p>
                    <a:p>
                      <a:pPr algn="r" fontAlgn="b"/>
                      <a:r>
                        <a:rPr lang="fa-IR" sz="1800" b="1" baseline="0" dirty="0" smtClean="0">
                          <a:solidFill>
                            <a:schemeClr val="tx1"/>
                          </a:solidFill>
                          <a:latin typeface="Tahoma" pitchFamily="34" charset="0"/>
                          <a:cs typeface="B Nazanin" panose="00000400000000000000" pitchFamily="2" charset="-78"/>
                        </a:rPr>
                        <a:t>1-بازخریدایام مرخصی بارعایت مواد64،66و71قانون کار</a:t>
                      </a:r>
                    </a:p>
                    <a:p>
                      <a:pPr algn="r" fontAlgn="b"/>
                      <a:r>
                        <a:rPr lang="fa-IR" sz="1800" b="1" baseline="0" dirty="0" smtClean="0">
                          <a:solidFill>
                            <a:schemeClr val="tx1"/>
                          </a:solidFill>
                          <a:latin typeface="Tahoma" pitchFamily="34" charset="0"/>
                          <a:cs typeface="B Nazanin" panose="00000400000000000000" pitchFamily="2" charset="-78"/>
                        </a:rPr>
                        <a:t>  </a:t>
                      </a:r>
                      <a:r>
                        <a:rPr lang="fa-IR" sz="1400" b="1" baseline="0" dirty="0" smtClean="0">
                          <a:solidFill>
                            <a:schemeClr val="tx1"/>
                          </a:solidFill>
                          <a:latin typeface="Tahoma" pitchFamily="34" charset="0"/>
                          <a:cs typeface="B Nazanin" panose="00000400000000000000" pitchFamily="2" charset="-78"/>
                        </a:rPr>
                        <a:t>(  ماده64یک ماه مرخصی استحقاقی-ماده66 بیش از9روزمرخصی سالانه ذخیره نمی گردد-ماده71درصورت فسخ یاخاتمه قراردادویافوت کارگرمانده مرخصی وی پرداخت می گردد)</a:t>
                      </a:r>
                    </a:p>
                    <a:p>
                      <a:pPr algn="r" fontAlgn="b"/>
                      <a:endParaRPr lang="fa-IR" sz="1400" b="1" baseline="0" dirty="0" smtClean="0">
                        <a:solidFill>
                          <a:schemeClr val="tx1"/>
                        </a:solidFill>
                        <a:latin typeface="Tahoma" pitchFamily="34" charset="0"/>
                        <a:cs typeface="B Nazanin" panose="00000400000000000000" pitchFamily="2" charset="-78"/>
                      </a:endParaRPr>
                    </a:p>
                    <a:p>
                      <a:pPr algn="r" fontAlgn="b"/>
                      <a:r>
                        <a:rPr lang="fa-IR" sz="1800" b="1" baseline="0" dirty="0" smtClean="0">
                          <a:solidFill>
                            <a:schemeClr val="tx1"/>
                          </a:solidFill>
                          <a:latin typeface="Tahoma" pitchFamily="34" charset="0"/>
                          <a:cs typeface="B Nazanin" panose="00000400000000000000" pitchFamily="2" charset="-78"/>
                        </a:rPr>
                        <a:t>2-هزینه سفروفوق العاده ماموریت باارائه مستندات</a:t>
                      </a:r>
                    </a:p>
                    <a:p>
                      <a:pPr algn="r" fontAlgn="b"/>
                      <a:r>
                        <a:rPr lang="fa-IR" sz="1800" b="1" baseline="0" dirty="0" smtClean="0">
                          <a:solidFill>
                            <a:schemeClr val="tx1"/>
                          </a:solidFill>
                          <a:latin typeface="Tahoma" pitchFamily="34" charset="0"/>
                          <a:cs typeface="B Nazanin" panose="00000400000000000000" pitchFamily="2" charset="-78"/>
                        </a:rPr>
                        <a:t>3-کمک هزینه عائله مندی وحق اولاد</a:t>
                      </a:r>
                    </a:p>
                    <a:p>
                      <a:pPr algn="r" fontAlgn="b"/>
                      <a:r>
                        <a:rPr lang="fa-IR" sz="1800" b="1" baseline="0" dirty="0" smtClean="0">
                          <a:solidFill>
                            <a:schemeClr val="tx1"/>
                          </a:solidFill>
                          <a:latin typeface="Tahoma" pitchFamily="34" charset="0"/>
                          <a:cs typeface="B Nazanin" panose="00000400000000000000" pitchFamily="2" charset="-78"/>
                        </a:rPr>
                        <a:t>4-حق همسردرموسسات مشمول قانون نظام هماهنگ</a:t>
                      </a:r>
                    </a:p>
                    <a:p>
                      <a:pPr algn="r" fontAlgn="b"/>
                      <a:r>
                        <a:rPr lang="fa-IR" sz="1800" b="1" baseline="0" dirty="0" smtClean="0">
                          <a:solidFill>
                            <a:schemeClr val="tx1"/>
                          </a:solidFill>
                          <a:latin typeface="Tahoma" pitchFamily="34" charset="0"/>
                          <a:cs typeface="B Nazanin" panose="00000400000000000000" pitchFamily="2" charset="-78"/>
                        </a:rPr>
                        <a:t>5-عیدی طبق قانون کار</a:t>
                      </a:r>
                    </a:p>
                    <a:p>
                      <a:pPr algn="r" fontAlgn="b"/>
                      <a:r>
                        <a:rPr lang="fa-IR" sz="1800" b="1" baseline="0" dirty="0" smtClean="0">
                          <a:solidFill>
                            <a:schemeClr val="tx1"/>
                          </a:solidFill>
                          <a:latin typeface="Tahoma" pitchFamily="34" charset="0"/>
                          <a:cs typeface="B Nazanin" panose="00000400000000000000" pitchFamily="2" charset="-78"/>
                        </a:rPr>
                        <a:t>6-پرداختهای نقدی یاغیرنقدی مناسبتی(پرداختی بابت زادروز،اعیادومناسبتها)</a:t>
                      </a:r>
                    </a:p>
                    <a:p>
                      <a:pPr algn="r" fontAlgn="b"/>
                      <a:r>
                        <a:rPr lang="fa-IR" sz="1800" b="1" baseline="0" dirty="0" smtClean="0">
                          <a:solidFill>
                            <a:schemeClr val="tx1"/>
                          </a:solidFill>
                          <a:latin typeface="Tahoma" pitchFamily="34" charset="0"/>
                          <a:cs typeface="B Nazanin" panose="00000400000000000000" pitchFamily="2" charset="-78"/>
                        </a:rPr>
                        <a:t>7-کمک هزینه مسکن وخوارباردرایام بیماری</a:t>
                      </a:r>
                    </a:p>
                    <a:p>
                      <a:pPr algn="r" fontAlgn="b"/>
                      <a:endParaRPr lang="fa-IR" sz="1800" b="1" baseline="0" dirty="0" smtClean="0">
                        <a:solidFill>
                          <a:schemeClr val="tx1"/>
                        </a:solidFill>
                        <a:latin typeface="Tahoma" pitchFamily="34" charset="0"/>
                        <a:cs typeface="B Nazanin" panose="00000400000000000000" pitchFamily="2" charset="-78"/>
                      </a:endParaRPr>
                    </a:p>
                    <a:p>
                      <a:pPr algn="r" fontAlgn="b"/>
                      <a:r>
                        <a:rPr lang="fa-IR" sz="1800" b="1" baseline="0" dirty="0" smtClean="0">
                          <a:solidFill>
                            <a:schemeClr val="tx1"/>
                          </a:solidFill>
                          <a:latin typeface="Tahoma" pitchFamily="34" charset="0"/>
                          <a:cs typeface="B Nazanin" panose="00000400000000000000" pitchFamily="2" charset="-78"/>
                        </a:rPr>
                        <a:t>8-پاداش بهره وری وافزایش تولیدطبق ضوابط ماده47قانون کار.</a:t>
                      </a:r>
                    </a:p>
                    <a:p>
                      <a:pPr algn="r" fontAlgn="b"/>
                      <a:r>
                        <a:rPr lang="fa-IR" sz="1400" b="1" baseline="0" dirty="0" smtClean="0">
                          <a:solidFill>
                            <a:schemeClr val="tx1"/>
                          </a:solidFill>
                          <a:latin typeface="Tahoma" pitchFamily="34" charset="0"/>
                          <a:cs typeface="B Nazanin" panose="00000400000000000000" pitchFamily="2" charset="-78"/>
                        </a:rPr>
                        <a:t>(درکارگاههای دارای طبقه بندی مشاغل تاسقف 30درصدحقوق مبنا(ماده36قانون کار)ودرکارگاههای فاقدطرح طبقه بندی تا30درصدمزدثابت مشمول قانون تامین اجتماعی وکسرحق بیمه نمی باشد)</a:t>
                      </a:r>
                      <a:endParaRPr lang="fa-IR" sz="1400" b="1" baseline="0" dirty="0">
                        <a:solidFill>
                          <a:schemeClr val="tx1"/>
                        </a:solidFill>
                        <a:latin typeface="Tahoma" pitchFamily="34" charset="0"/>
                        <a:cs typeface="B Nazanin" panose="00000400000000000000" pitchFamily="2" charset="-78"/>
                      </a:endParaRPr>
                    </a:p>
                    <a:p>
                      <a:pPr algn="r" fontAlgn="b"/>
                      <a:endParaRPr lang="fa-IR" sz="1800" baseline="0" dirty="0">
                        <a:latin typeface="Tahoma" pitchFamily="34" charset="0"/>
                        <a:cs typeface="B Titr" pitchFamily="2" charset="-78"/>
                      </a:endParaRPr>
                    </a:p>
                    <a:p>
                      <a:pPr algn="r" fontAlgn="b"/>
                      <a:endParaRPr lang="fa-IR" sz="1800" baseline="0" dirty="0">
                        <a:solidFill>
                          <a:schemeClr val="tx1"/>
                        </a:solidFill>
                        <a:latin typeface="Tahoma" pitchFamily="34" charset="0"/>
                        <a:cs typeface="B Titr" pitchFamily="2" charset="-78"/>
                      </a:endParaRPr>
                    </a:p>
                  </a:txBody>
                  <a:tcPr marL="9527" marR="9527" marT="9526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>
    <p:dissolv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ctrTitle"/>
          </p:nvPr>
        </p:nvSpPr>
        <p:spPr>
          <a:xfrm>
            <a:off x="611560" y="116632"/>
            <a:ext cx="8033676" cy="936104"/>
          </a:xfrm>
          <a:solidFill>
            <a:srgbClr val="FFFF00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>
            <a:normAutofit/>
          </a:bodyPr>
          <a:lstStyle/>
          <a:p>
            <a:pPr lvl="1" algn="ctr" fontAlgn="b"/>
            <a:r>
              <a:rPr lang="fa-IR" sz="2000" kern="1200" dirty="0">
                <a:solidFill>
                  <a:srgbClr val="002060"/>
                </a:solidFill>
                <a:latin typeface="Tahoma" pitchFamily="34" charset="0"/>
                <a:cs typeface="B Titr" pitchFamily="2" charset="-78"/>
              </a:rPr>
              <a:t>-بررسی وتحلیل ماده39قانون تامین اجتماعی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1375111"/>
              </p:ext>
            </p:extLst>
          </p:nvPr>
        </p:nvGraphicFramePr>
        <p:xfrm>
          <a:off x="0" y="1052736"/>
          <a:ext cx="8645236" cy="6149718"/>
        </p:xfrm>
        <a:graphic>
          <a:graphicData uri="http://schemas.openxmlformats.org/drawingml/2006/table">
            <a:tbl>
              <a:tblPr rtl="1" firstRow="1" bandRow="1">
                <a:tableStyleId>{85BE263C-DBD7-4A20-BB59-AAB30ACAA65A}</a:tableStyleId>
              </a:tblPr>
              <a:tblGrid>
                <a:gridCol w="86452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149718">
                <a:tc>
                  <a:txBody>
                    <a:bodyPr/>
                    <a:lstStyle/>
                    <a:p>
                      <a:pPr algn="r" fontAlgn="b"/>
                      <a:endParaRPr lang="fa-IR" sz="1800" dirty="0">
                        <a:latin typeface="Tahoma" pitchFamily="34" charset="0"/>
                        <a:cs typeface="B Titr" pitchFamily="2" charset="-78"/>
                      </a:endParaRPr>
                    </a:p>
                    <a:p>
                      <a:pPr algn="r" fontAlgn="b"/>
                      <a:endParaRPr lang="fa-IR" sz="1800" baseline="0" dirty="0">
                        <a:latin typeface="Tahoma" pitchFamily="34" charset="0"/>
                        <a:cs typeface="B Titr" pitchFamily="2" charset="-78"/>
                      </a:endParaRPr>
                    </a:p>
                    <a:p>
                      <a:pPr algn="r" fontAlgn="b"/>
                      <a:r>
                        <a:rPr lang="fa-IR" sz="1800" baseline="0" dirty="0" smtClean="0">
                          <a:solidFill>
                            <a:schemeClr val="tx1"/>
                          </a:solidFill>
                          <a:latin typeface="Tahoma" pitchFamily="34" charset="0"/>
                          <a:cs typeface="B Titr" pitchFamily="2" charset="-78"/>
                        </a:rPr>
                        <a:t>9-کمک هزینه مسکن وخوارباردرایام مرخصی </a:t>
                      </a:r>
                    </a:p>
                    <a:p>
                      <a:pPr algn="r" fontAlgn="b"/>
                      <a:endParaRPr lang="fa-IR" sz="1800" baseline="0" dirty="0" smtClean="0">
                        <a:solidFill>
                          <a:schemeClr val="tx1"/>
                        </a:solidFill>
                        <a:latin typeface="Tahoma" pitchFamily="34" charset="0"/>
                        <a:cs typeface="B Titr" pitchFamily="2" charset="-78"/>
                      </a:endParaRPr>
                    </a:p>
                    <a:p>
                      <a:pPr algn="r" fontAlgn="b"/>
                      <a:r>
                        <a:rPr lang="fa-IR" sz="1800" baseline="0" dirty="0" smtClean="0">
                          <a:solidFill>
                            <a:schemeClr val="tx1"/>
                          </a:solidFill>
                          <a:latin typeface="Tahoma" pitchFamily="34" charset="0"/>
                          <a:cs typeface="B Titr" pitchFamily="2" charset="-78"/>
                        </a:rPr>
                        <a:t>10-حق شیروحق مسکن(کسرصندوق)</a:t>
                      </a:r>
                    </a:p>
                    <a:p>
                      <a:pPr algn="r" fontAlgn="b"/>
                      <a:endParaRPr lang="fa-IR" sz="1800" baseline="0" dirty="0" smtClean="0">
                        <a:solidFill>
                          <a:schemeClr val="tx1"/>
                        </a:solidFill>
                        <a:latin typeface="Tahoma" pitchFamily="34" charset="0"/>
                        <a:cs typeface="B Titr" pitchFamily="2" charset="-78"/>
                      </a:endParaRPr>
                    </a:p>
                    <a:p>
                      <a:pPr algn="r" fontAlgn="b"/>
                      <a:r>
                        <a:rPr lang="fa-IR" sz="1800" baseline="0" dirty="0" smtClean="0">
                          <a:solidFill>
                            <a:schemeClr val="tx1"/>
                          </a:solidFill>
                          <a:latin typeface="Tahoma" pitchFamily="34" charset="0"/>
                          <a:cs typeface="B Titr" pitchFamily="2" charset="-78"/>
                        </a:rPr>
                        <a:t>11-خسارات اخراج ومزایای پایان کار(حق سنوات)</a:t>
                      </a:r>
                      <a:endParaRPr lang="fa-IR" sz="1800" baseline="0" dirty="0">
                        <a:solidFill>
                          <a:schemeClr val="tx1"/>
                        </a:solidFill>
                        <a:latin typeface="Tahoma" pitchFamily="34" charset="0"/>
                        <a:cs typeface="B Titr" pitchFamily="2" charset="-78"/>
                      </a:endParaRPr>
                    </a:p>
                  </a:txBody>
                  <a:tcPr marL="9527" marR="9527" marT="9526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0911111"/>
      </p:ext>
    </p:extLst>
  </p:cSld>
  <p:clrMapOvr>
    <a:masterClrMapping/>
  </p:clrMapOvr>
  <p:transition spd="slow">
    <p:dissolv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7049757"/>
              </p:ext>
            </p:extLst>
          </p:nvPr>
        </p:nvGraphicFramePr>
        <p:xfrm>
          <a:off x="323528" y="1988840"/>
          <a:ext cx="8064896" cy="3734817"/>
        </p:xfrm>
        <a:graphic>
          <a:graphicData uri="http://schemas.openxmlformats.org/drawingml/2006/table">
            <a:tbl>
              <a:tblPr rtl="1" firstRow="1" bandRow="1">
                <a:tableStyleId>{284E427A-3D55-4303-BF80-6455036E1DE7}</a:tableStyleId>
              </a:tblPr>
              <a:tblGrid>
                <a:gridCol w="80648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34817"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1pPr>
                      <a:lvl2pPr marL="4572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2pPr>
                      <a:lvl3pPr marL="9144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3pPr>
                      <a:lvl4pPr marL="13716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4pPr>
                      <a:lvl5pPr marL="18288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5pPr>
                      <a:lvl6pPr marL="22860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6pPr>
                      <a:lvl7pPr marL="27432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7pPr>
                      <a:lvl8pPr marL="32004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8pPr>
                      <a:lvl9pPr marL="36576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9pPr>
                    </a:lstStyle>
                    <a:p>
                      <a:pPr marL="0" marR="0" indent="0" algn="r" defTabSz="914400" rtl="1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a-IR" sz="2000" dirty="0">
                        <a:solidFill>
                          <a:schemeClr val="bg1"/>
                        </a:solidFill>
                        <a:latin typeface="Tahoma" pitchFamily="34" charset="0"/>
                        <a:cs typeface="B Titr" pitchFamily="2" charset="-78"/>
                      </a:endParaRPr>
                    </a:p>
                    <a:p>
                      <a:pPr marL="0" marR="0" indent="0" algn="r" defTabSz="914400" rtl="1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2000" dirty="0">
                          <a:solidFill>
                            <a:schemeClr val="bg1"/>
                          </a:solidFill>
                          <a:latin typeface="Tahoma" pitchFamily="34" charset="0"/>
                          <a:cs typeface="B Titr" pitchFamily="2" charset="-78"/>
                        </a:rPr>
                        <a:t>   -ماده148قانون کار</a:t>
                      </a:r>
                    </a:p>
                    <a:p>
                      <a:pPr marL="0" marR="0" indent="0" algn="r" defTabSz="914400" rtl="1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a-IR" sz="2000" dirty="0">
                        <a:solidFill>
                          <a:schemeClr val="bg1"/>
                        </a:solidFill>
                        <a:latin typeface="Tahoma" pitchFamily="34" charset="0"/>
                        <a:cs typeface="B Titr" pitchFamily="2" charset="-78"/>
                      </a:endParaRPr>
                    </a:p>
                    <a:p>
                      <a:pPr marL="0" marR="0" indent="0" algn="r" defTabSz="914400" rtl="1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2000" dirty="0">
                          <a:solidFill>
                            <a:schemeClr val="bg1"/>
                          </a:solidFill>
                          <a:latin typeface="Tahoma" pitchFamily="34" charset="0"/>
                          <a:cs typeface="B Titr" pitchFamily="2" charset="-78"/>
                        </a:rPr>
                        <a:t>  -ادعای سابقه درشعب</a:t>
                      </a:r>
                      <a:r>
                        <a:rPr lang="fa-IR" sz="2000" baseline="0" dirty="0">
                          <a:solidFill>
                            <a:schemeClr val="bg1"/>
                          </a:solidFill>
                          <a:latin typeface="Tahoma" pitchFamily="34" charset="0"/>
                          <a:cs typeface="B Titr" pitchFamily="2" charset="-78"/>
                        </a:rPr>
                        <a:t> سازمان تامین اجتماعی</a:t>
                      </a:r>
                    </a:p>
                    <a:p>
                      <a:pPr marL="0" marR="0" indent="0" algn="r" defTabSz="914400" rtl="1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a-IR" sz="2000" baseline="0" dirty="0">
                        <a:solidFill>
                          <a:schemeClr val="bg1"/>
                        </a:solidFill>
                        <a:latin typeface="Tahoma" pitchFamily="34" charset="0"/>
                        <a:cs typeface="B Titr" pitchFamily="2" charset="-78"/>
                      </a:endParaRPr>
                    </a:p>
                    <a:p>
                      <a:pPr marL="0" marR="0" indent="0" algn="r" defTabSz="914400" rtl="1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a-IR" sz="2000" baseline="0" dirty="0">
                        <a:solidFill>
                          <a:schemeClr val="bg1"/>
                        </a:solidFill>
                        <a:latin typeface="Tahoma" pitchFamily="34" charset="0"/>
                        <a:cs typeface="B Titr" pitchFamily="2" charset="-78"/>
                      </a:endParaRPr>
                    </a:p>
                    <a:p>
                      <a:pPr marL="0" marR="0" indent="0" algn="r" defTabSz="914400" rtl="1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2000" baseline="0" dirty="0">
                          <a:solidFill>
                            <a:schemeClr val="bg1"/>
                          </a:solidFill>
                          <a:latin typeface="Tahoma" pitchFamily="34" charset="0"/>
                          <a:cs typeface="B Titr" pitchFamily="2" charset="-78"/>
                        </a:rPr>
                        <a:t>    به استناداسنادمثبته (قرارداد،مستندات دریافت حقوق،مستدات اشتغال و...)</a:t>
                      </a:r>
                    </a:p>
                  </a:txBody>
                  <a:tcPr marL="9526" marR="9526" marT="9524" marB="0">
                    <a:solidFill>
                      <a:srgbClr val="6FF5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0" y="836712"/>
            <a:ext cx="8820472" cy="792088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anchor="ctr">
            <a:normAutofit/>
          </a:bodyPr>
          <a:lstStyle/>
          <a:p>
            <a:pPr lvl="1" algn="just" fontAlgn="b"/>
            <a:r>
              <a:rPr lang="fa-IR" sz="2000" dirty="0">
                <a:solidFill>
                  <a:schemeClr val="bg1"/>
                </a:solidFill>
                <a:latin typeface="Tahoma" pitchFamily="34" charset="0"/>
                <a:cs typeface="B Titr" pitchFamily="2" charset="-78"/>
              </a:rPr>
              <a:t>-تحلیل عواقب مالی عدم ارسال لیست برای کارفرمایان وماده148قانون کاروادعای سابقه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split orient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37E872-0247-4993-A3B0-523C1D678B47}" type="slidenum">
              <a:rPr lang="ar-SA" smtClean="0"/>
              <a:pPr>
                <a:defRPr/>
              </a:pPr>
              <a:t>8</a:t>
            </a:fld>
            <a:endParaRPr lang="es-ES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2392626"/>
              </p:ext>
            </p:extLst>
          </p:nvPr>
        </p:nvGraphicFramePr>
        <p:xfrm>
          <a:off x="755576" y="1988840"/>
          <a:ext cx="7806312" cy="4439032"/>
        </p:xfrm>
        <a:graphic>
          <a:graphicData uri="http://schemas.openxmlformats.org/drawingml/2006/table">
            <a:tbl>
              <a:tblPr rtl="1"/>
              <a:tblGrid>
                <a:gridCol w="78063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439032">
                <a:tc>
                  <a:txBody>
                    <a:bodyPr/>
                    <a:lstStyle/>
                    <a:p>
                      <a:pPr algn="justLow" rtl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fa-IR" sz="2400" b="1" dirty="0">
                          <a:latin typeface="Calibri"/>
                          <a:ea typeface="Calibri"/>
                          <a:cs typeface="B Titr" pitchFamily="2" charset="-78"/>
                        </a:rPr>
                        <a:t>1-مطابقت لیست وبازرسی</a:t>
                      </a:r>
                    </a:p>
                    <a:p>
                      <a:pPr algn="justLow" rtl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fa-IR" sz="2400" b="1" dirty="0">
                          <a:latin typeface="Calibri"/>
                          <a:ea typeface="Calibri"/>
                          <a:cs typeface="B Titr" pitchFamily="2" charset="-78"/>
                        </a:rPr>
                        <a:t>2-مشاهده بازرسیهاازطریق سامانه </a:t>
                      </a:r>
                      <a:r>
                        <a:rPr lang="en-US" sz="2400" b="1" dirty="0">
                          <a:latin typeface="Calibri"/>
                          <a:ea typeface="Calibri"/>
                          <a:cs typeface="B Titr" pitchFamily="2" charset="-78"/>
                        </a:rPr>
                        <a:t>es</a:t>
                      </a:r>
                    </a:p>
                    <a:p>
                      <a:pPr algn="justLow" rtl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fa-IR" sz="2400" b="1" dirty="0">
                          <a:latin typeface="Calibri"/>
                          <a:ea typeface="Calibri"/>
                          <a:cs typeface="B Titr" pitchFamily="2" charset="-78"/>
                        </a:rPr>
                        <a:t>3-اعتراض به بازرسی درصورت مغایرت</a:t>
                      </a:r>
                    </a:p>
                    <a:p>
                      <a:pPr algn="justLow" rtl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fa-IR" sz="2400" b="1" dirty="0">
                          <a:latin typeface="Calibri"/>
                          <a:ea typeface="Calibri"/>
                          <a:cs typeface="B Titr" pitchFamily="2" charset="-78"/>
                        </a:rPr>
                        <a:t>4-انجام بازرسی مجددتوسط بازرس بعدازثبت اعتراض کارفرما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827584" y="908720"/>
            <a:ext cx="7704856" cy="792088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anchor="ctr">
            <a:normAutofit/>
          </a:bodyPr>
          <a:lstStyle/>
          <a:p>
            <a:pPr lvl="1" algn="just" fontAlgn="b"/>
            <a:r>
              <a:rPr lang="fa-IR" sz="2000" dirty="0">
                <a:latin typeface="Tahoma" pitchFamily="34" charset="0"/>
                <a:cs typeface="B Titr" pitchFamily="2" charset="-78"/>
              </a:rPr>
              <a:t>-بازرسی دوره ای بازرسان تامین اجتماعی وتحلیل مغایرت لیست وبازرسی</a:t>
            </a:r>
          </a:p>
        </p:txBody>
      </p:sp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37E872-0247-4993-A3B0-523C1D678B47}" type="slidenum">
              <a:rPr lang="ar-SA" smtClean="0"/>
              <a:pPr>
                <a:defRPr/>
              </a:pPr>
              <a:t>9</a:t>
            </a:fld>
            <a:endParaRPr lang="es-ES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6228161"/>
              </p:ext>
            </p:extLst>
          </p:nvPr>
        </p:nvGraphicFramePr>
        <p:xfrm>
          <a:off x="755576" y="1988840"/>
          <a:ext cx="7806312" cy="4439032"/>
        </p:xfrm>
        <a:graphic>
          <a:graphicData uri="http://schemas.openxmlformats.org/drawingml/2006/table">
            <a:tbl>
              <a:tblPr rtl="1"/>
              <a:tblGrid>
                <a:gridCol w="78063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439032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fa-IR" sz="2400" b="1" dirty="0">
                          <a:latin typeface="Calibri"/>
                          <a:ea typeface="Calibri"/>
                          <a:cs typeface="B Nazanin" pitchFamily="2" charset="-78"/>
                        </a:rPr>
                        <a:t>   1-درصورت اجاره دادن ملک بعدازانعقادقراردادبه سازمان تامین اجتماعی اطلاع دهیم.</a:t>
                      </a:r>
                    </a:p>
                    <a:p>
                      <a:pPr algn="r" rtl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fa-IR" sz="2400" b="1" dirty="0">
                          <a:latin typeface="Calibri"/>
                          <a:ea typeface="Calibri"/>
                          <a:cs typeface="B Nazanin" pitchFamily="2" charset="-78"/>
                        </a:rPr>
                        <a:t>2-درپایان قراردادازمستاجربخواهیم ازشعبه تامین احتماعی مفاصاحساب دریافت کند.</a:t>
                      </a:r>
                      <a:endParaRPr lang="en-US" sz="2400" b="1" dirty="0"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827584" y="908720"/>
            <a:ext cx="7704856" cy="792088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anchor="ctr">
            <a:normAutofit/>
          </a:bodyPr>
          <a:lstStyle/>
          <a:p>
            <a:pPr lvl="1" algn="just" fontAlgn="b"/>
            <a:endParaRPr lang="fa-IR" sz="2000" dirty="0">
              <a:latin typeface="Tahoma" pitchFamily="34" charset="0"/>
              <a:cs typeface="B Titr" pitchFamily="2" charset="-78"/>
            </a:endParaRPr>
          </a:p>
          <a:p>
            <a:pPr lvl="1" algn="just" fontAlgn="b"/>
            <a:r>
              <a:rPr lang="fa-IR" sz="2000" dirty="0">
                <a:latin typeface="Tahoma" pitchFamily="34" charset="0"/>
                <a:cs typeface="B Titr" pitchFamily="2" charset="-78"/>
              </a:rPr>
              <a:t>-ماده 37قانون تامین اجتماعی وتحلیل آن درباره اشخاص حقیقی وحقوقی</a:t>
            </a:r>
          </a:p>
        </p:txBody>
      </p:sp>
    </p:spTree>
  </p:cSld>
  <p:clrMapOvr>
    <a:masterClrMapping/>
  </p:clrMapOvr>
  <p:transition>
    <p:fade/>
  </p:transition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Trek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Autumn Presentation</Template>
  <TotalTime>15274</TotalTime>
  <Words>1829</Words>
  <Application>Microsoft Office PowerPoint</Application>
  <PresentationFormat>On-screen Show (4:3)</PresentationFormat>
  <Paragraphs>318</Paragraphs>
  <Slides>23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6" baseType="lpstr">
      <vt:lpstr>Arial</vt:lpstr>
      <vt:lpstr>B Nazanin</vt:lpstr>
      <vt:lpstr>B Titr</vt:lpstr>
      <vt:lpstr>B Zar</vt:lpstr>
      <vt:lpstr>Calibri</vt:lpstr>
      <vt:lpstr>Franklin Gothic Book</vt:lpstr>
      <vt:lpstr>Franklin Gothic Medium</vt:lpstr>
      <vt:lpstr>Gill Sans MT Condensed</vt:lpstr>
      <vt:lpstr>隶书</vt:lpstr>
      <vt:lpstr>华文楷体</vt:lpstr>
      <vt:lpstr>Tahoma</vt:lpstr>
      <vt:lpstr>Wingdings 2</vt:lpstr>
      <vt:lpstr>1_Trek</vt:lpstr>
      <vt:lpstr>مرکزرشدفناوری اطلاعات علوم پزشکی شیراز  20شهریور1402  مدرس: دکتر محمدصادق قیصری کارشناس ارشدوصول حق بیمه اداره کل فارس</vt:lpstr>
      <vt:lpstr>فهرست مطالب دوره</vt:lpstr>
      <vt:lpstr>PowerPoint Presentation</vt:lpstr>
      <vt:lpstr>-تحلیل تصویبنامه شورای عالی کاردرخصوص حقوق ومزایای مشمول</vt:lpstr>
      <vt:lpstr>-بررسی وتحلیل ماده39قانون تامین اجتماعی</vt:lpstr>
      <vt:lpstr>-بررسی وتحلیل ماده39قانون تامین اجتماعی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-تحلیل ماده47قانون تامین اجتماعی درخصوص بازرسی ازدفاترقانونی اشخاص حقوقی</vt:lpstr>
      <vt:lpstr>-بررسی ماده50قانون تامین اجتماعی</vt:lpstr>
      <vt:lpstr>تامین اجتماعی الکترونیک</vt:lpstr>
      <vt:lpstr>PowerPoint Presentation</vt:lpstr>
      <vt:lpstr>PowerPoint Presentation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m.s.gheisari</cp:lastModifiedBy>
  <cp:revision>1557</cp:revision>
  <cp:lastPrinted>2023-07-29T07:35:45Z</cp:lastPrinted>
  <dcterms:created xsi:type="dcterms:W3CDTF">2010-05-23T14:28:12Z</dcterms:created>
  <dcterms:modified xsi:type="dcterms:W3CDTF">2023-09-10T08:33:00Z</dcterms:modified>
</cp:coreProperties>
</file>